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10" r:id="rId1"/>
  </p:sldMasterIdLst>
  <p:notesMasterIdLst>
    <p:notesMasterId r:id="rId40"/>
  </p:notesMasterIdLst>
  <p:handoutMasterIdLst>
    <p:handoutMasterId r:id="rId41"/>
  </p:handoutMasterIdLst>
  <p:sldIdLst>
    <p:sldId id="795" r:id="rId2"/>
    <p:sldId id="796" r:id="rId3"/>
    <p:sldId id="922" r:id="rId4"/>
    <p:sldId id="884" r:id="rId5"/>
    <p:sldId id="903" r:id="rId6"/>
    <p:sldId id="895" r:id="rId7"/>
    <p:sldId id="875" r:id="rId8"/>
    <p:sldId id="904" r:id="rId9"/>
    <p:sldId id="874" r:id="rId10"/>
    <p:sldId id="920" r:id="rId11"/>
    <p:sldId id="921" r:id="rId12"/>
    <p:sldId id="914" r:id="rId13"/>
    <p:sldId id="897" r:id="rId14"/>
    <p:sldId id="906" r:id="rId15"/>
    <p:sldId id="915" r:id="rId16"/>
    <p:sldId id="907" r:id="rId17"/>
    <p:sldId id="908" r:id="rId18"/>
    <p:sldId id="621" r:id="rId19"/>
    <p:sldId id="624" r:id="rId20"/>
    <p:sldId id="909" r:id="rId21"/>
    <p:sldId id="257" r:id="rId22"/>
    <p:sldId id="902" r:id="rId23"/>
    <p:sldId id="886" r:id="rId24"/>
    <p:sldId id="892" r:id="rId25"/>
    <p:sldId id="887" r:id="rId26"/>
    <p:sldId id="912" r:id="rId27"/>
    <p:sldId id="911" r:id="rId28"/>
    <p:sldId id="893" r:id="rId29"/>
    <p:sldId id="894" r:id="rId30"/>
    <p:sldId id="890" r:id="rId31"/>
    <p:sldId id="916" r:id="rId32"/>
    <p:sldId id="888" r:id="rId33"/>
    <p:sldId id="891" r:id="rId34"/>
    <p:sldId id="918" r:id="rId35"/>
    <p:sldId id="917" r:id="rId36"/>
    <p:sldId id="889" r:id="rId37"/>
    <p:sldId id="905" r:id="rId38"/>
    <p:sldId id="898" r:id="rId39"/>
  </p:sldIdLst>
  <p:sldSz cx="9144000" cy="6858000" type="screen4x3"/>
  <p:notesSz cx="7010400" cy="9296400"/>
  <p:defaultTextStyle>
    <a:defPPr>
      <a:defRPr lang="en-US"/>
    </a:defPPr>
    <a:lvl1pPr algn="ctr" rtl="0" eaLnBrk="0" fontAlgn="base" hangingPunct="0">
      <a:spcBef>
        <a:spcPct val="0"/>
      </a:spcBef>
      <a:spcAft>
        <a:spcPct val="0"/>
      </a:spcAft>
      <a:defRPr sz="14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95">
          <p15:clr>
            <a:srgbClr val="A4A3A4"/>
          </p15:clr>
        </p15:guide>
        <p15:guide id="3" orient="horz" pos="4007">
          <p15:clr>
            <a:srgbClr val="A4A3A4"/>
          </p15:clr>
        </p15:guide>
        <p15:guide id="4" pos="2868">
          <p15:clr>
            <a:srgbClr val="A4A3A4"/>
          </p15:clr>
        </p15:guide>
        <p15:guide id="5" pos="131">
          <p15:clr>
            <a:srgbClr val="A4A3A4"/>
          </p15:clr>
        </p15:guide>
        <p15:guide id="6" pos="5603">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000000"/>
    <a:srgbClr val="FF0000"/>
    <a:srgbClr val="888F01"/>
    <a:srgbClr val="0C2D83"/>
    <a:srgbClr val="151C77"/>
    <a:srgbClr val="F8F8F8"/>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89" autoAdjust="0"/>
    <p:restoredTop sz="89750" autoAdjust="0"/>
  </p:normalViewPr>
  <p:slideViewPr>
    <p:cSldViewPr snapToGrid="0">
      <p:cViewPr>
        <p:scale>
          <a:sx n="66" d="100"/>
          <a:sy n="66" d="100"/>
        </p:scale>
        <p:origin x="916" y="-112"/>
      </p:cViewPr>
      <p:guideLst>
        <p:guide orient="horz" pos="2160"/>
        <p:guide orient="horz" pos="895"/>
        <p:guide orient="horz" pos="4007"/>
        <p:guide pos="2868"/>
        <p:guide pos="131"/>
        <p:guide pos="5603"/>
      </p:guideLst>
    </p:cSldViewPr>
  </p:slideViewPr>
  <p:outlineViewPr>
    <p:cViewPr>
      <p:scale>
        <a:sx n="33" d="100"/>
        <a:sy n="33" d="100"/>
      </p:scale>
      <p:origin x="0" y="0"/>
    </p:cViewPr>
    <p:sldLst>
      <p:sld r:id="rId1" collapse="1"/>
    </p:sldLst>
  </p:outlineViewPr>
  <p:notesTextViewPr>
    <p:cViewPr>
      <p:scale>
        <a:sx n="75" d="100"/>
        <a:sy n="75" d="100"/>
      </p:scale>
      <p:origin x="0" y="0"/>
    </p:cViewPr>
  </p:notesTextViewPr>
  <p:sorterViewPr>
    <p:cViewPr>
      <p:scale>
        <a:sx n="100" d="100"/>
        <a:sy n="100" d="100"/>
      </p:scale>
      <p:origin x="0" y="0"/>
    </p:cViewPr>
  </p:sorterViewPr>
  <p:notesViewPr>
    <p:cSldViewPr snapToGrid="0">
      <p:cViewPr>
        <p:scale>
          <a:sx n="75" d="100"/>
          <a:sy n="75" d="100"/>
        </p:scale>
        <p:origin x="-732" y="-6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37628" cy="464820"/>
          </a:xfrm>
          <a:prstGeom prst="rect">
            <a:avLst/>
          </a:prstGeom>
          <a:noFill/>
          <a:ln w="12700">
            <a:noFill/>
            <a:miter lim="800000"/>
            <a:headEnd/>
            <a:tailEnd/>
          </a:ln>
          <a:effectLst/>
        </p:spPr>
        <p:txBody>
          <a:bodyPr vert="horz" wrap="square" lIns="93113" tIns="46559" rIns="93113" bIns="46559" numCol="1" anchor="t" anchorCtr="0" compatLnSpc="1">
            <a:prstTxWarp prst="textNoShape">
              <a:avLst/>
            </a:prstTxWarp>
          </a:bodyPr>
          <a:lstStyle>
            <a:lvl1pPr algn="l" defTabSz="930824">
              <a:defRPr sz="1200"/>
            </a:lvl1pPr>
          </a:lstStyle>
          <a:p>
            <a:pPr>
              <a:defRPr/>
            </a:pPr>
            <a:endParaRPr lang="en-US" dirty="0"/>
          </a:p>
        </p:txBody>
      </p:sp>
      <p:sp>
        <p:nvSpPr>
          <p:cNvPr id="32771" name="Rectangle 3"/>
          <p:cNvSpPr>
            <a:spLocks noGrp="1" noChangeArrowheads="1"/>
          </p:cNvSpPr>
          <p:nvPr>
            <p:ph type="dt" sz="quarter" idx="1"/>
          </p:nvPr>
        </p:nvSpPr>
        <p:spPr bwMode="auto">
          <a:xfrm>
            <a:off x="3972773" y="0"/>
            <a:ext cx="3037628" cy="464820"/>
          </a:xfrm>
          <a:prstGeom prst="rect">
            <a:avLst/>
          </a:prstGeom>
          <a:noFill/>
          <a:ln w="12700">
            <a:noFill/>
            <a:miter lim="800000"/>
            <a:headEnd/>
            <a:tailEnd/>
          </a:ln>
          <a:effectLst/>
        </p:spPr>
        <p:txBody>
          <a:bodyPr vert="horz" wrap="square" lIns="93113" tIns="46559" rIns="93113" bIns="46559" numCol="1" anchor="t" anchorCtr="0" compatLnSpc="1">
            <a:prstTxWarp prst="textNoShape">
              <a:avLst/>
            </a:prstTxWarp>
          </a:bodyPr>
          <a:lstStyle>
            <a:lvl1pPr algn="r" defTabSz="930824">
              <a:defRPr sz="1200"/>
            </a:lvl1pPr>
          </a:lstStyle>
          <a:p>
            <a:pPr>
              <a:defRPr/>
            </a:pPr>
            <a:endParaRPr lang="en-US" dirty="0"/>
          </a:p>
        </p:txBody>
      </p:sp>
      <p:sp>
        <p:nvSpPr>
          <p:cNvPr id="32772" name="Rectangle 4"/>
          <p:cNvSpPr>
            <a:spLocks noGrp="1" noChangeArrowheads="1"/>
          </p:cNvSpPr>
          <p:nvPr>
            <p:ph type="ftr" sz="quarter" idx="2"/>
          </p:nvPr>
        </p:nvSpPr>
        <p:spPr bwMode="auto">
          <a:xfrm>
            <a:off x="0" y="8831580"/>
            <a:ext cx="3037628" cy="464820"/>
          </a:xfrm>
          <a:prstGeom prst="rect">
            <a:avLst/>
          </a:prstGeom>
          <a:noFill/>
          <a:ln w="12700">
            <a:noFill/>
            <a:miter lim="800000"/>
            <a:headEnd/>
            <a:tailEnd/>
          </a:ln>
          <a:effectLst/>
        </p:spPr>
        <p:txBody>
          <a:bodyPr vert="horz" wrap="square" lIns="93113" tIns="46559" rIns="93113" bIns="46559" numCol="1" anchor="b" anchorCtr="0" compatLnSpc="1">
            <a:prstTxWarp prst="textNoShape">
              <a:avLst/>
            </a:prstTxWarp>
          </a:bodyPr>
          <a:lstStyle>
            <a:lvl1pPr algn="l" defTabSz="930824">
              <a:defRPr sz="1200"/>
            </a:lvl1pPr>
          </a:lstStyle>
          <a:p>
            <a:pPr>
              <a:defRPr/>
            </a:pPr>
            <a:endParaRPr lang="en-US" dirty="0"/>
          </a:p>
        </p:txBody>
      </p:sp>
      <p:sp>
        <p:nvSpPr>
          <p:cNvPr id="32773" name="Rectangle 5"/>
          <p:cNvSpPr>
            <a:spLocks noGrp="1" noChangeArrowheads="1"/>
          </p:cNvSpPr>
          <p:nvPr>
            <p:ph type="sldNum" sz="quarter" idx="3"/>
          </p:nvPr>
        </p:nvSpPr>
        <p:spPr bwMode="auto">
          <a:xfrm>
            <a:off x="3972773" y="8831580"/>
            <a:ext cx="3037628" cy="464820"/>
          </a:xfrm>
          <a:prstGeom prst="rect">
            <a:avLst/>
          </a:prstGeom>
          <a:noFill/>
          <a:ln w="12700">
            <a:noFill/>
            <a:miter lim="800000"/>
            <a:headEnd/>
            <a:tailEnd/>
          </a:ln>
          <a:effectLst/>
        </p:spPr>
        <p:txBody>
          <a:bodyPr vert="horz" wrap="square" lIns="93113" tIns="46559" rIns="93113" bIns="46559" numCol="1" anchor="b" anchorCtr="0" compatLnSpc="1">
            <a:prstTxWarp prst="textNoShape">
              <a:avLst/>
            </a:prstTxWarp>
          </a:bodyPr>
          <a:lstStyle>
            <a:lvl1pPr algn="r" defTabSz="930824">
              <a:defRPr sz="1200"/>
            </a:lvl1pPr>
          </a:lstStyle>
          <a:p>
            <a:pPr>
              <a:defRPr/>
            </a:pPr>
            <a:fld id="{1AB0D033-4206-432B-A81A-833CCB8665C6}" type="slidenum">
              <a:rPr lang="en-US"/>
              <a:pPr>
                <a:defRPr/>
              </a:pPr>
              <a:t>‹#›</a:t>
            </a:fld>
            <a:endParaRPr lang="en-US" dirty="0"/>
          </a:p>
        </p:txBody>
      </p:sp>
    </p:spTree>
    <p:extLst>
      <p:ext uri="{BB962C8B-B14F-4D97-AF65-F5344CB8AC3E}">
        <p14:creationId xmlns:p14="http://schemas.microsoft.com/office/powerpoint/2010/main" val="3660005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7628" cy="464820"/>
          </a:xfrm>
          <a:prstGeom prst="rect">
            <a:avLst/>
          </a:prstGeom>
          <a:noFill/>
          <a:ln w="12700">
            <a:noFill/>
            <a:miter lim="800000"/>
            <a:headEnd/>
            <a:tailEnd/>
          </a:ln>
          <a:effectLst/>
        </p:spPr>
        <p:txBody>
          <a:bodyPr vert="horz" wrap="square" lIns="93113" tIns="46559" rIns="93113" bIns="46559" numCol="1" anchor="t" anchorCtr="0" compatLnSpc="1">
            <a:prstTxWarp prst="textNoShape">
              <a:avLst/>
            </a:prstTxWarp>
          </a:bodyPr>
          <a:lstStyle>
            <a:lvl1pPr algn="l" defTabSz="930824">
              <a:defRPr sz="1200"/>
            </a:lvl1pPr>
          </a:lstStyle>
          <a:p>
            <a:pPr>
              <a:defRPr/>
            </a:pPr>
            <a:endParaRPr lang="en-US" dirty="0"/>
          </a:p>
        </p:txBody>
      </p:sp>
      <p:sp>
        <p:nvSpPr>
          <p:cNvPr id="30723" name="Rectangle 3"/>
          <p:cNvSpPr>
            <a:spLocks noGrp="1" noChangeArrowheads="1"/>
          </p:cNvSpPr>
          <p:nvPr>
            <p:ph type="dt" idx="1"/>
          </p:nvPr>
        </p:nvSpPr>
        <p:spPr bwMode="auto">
          <a:xfrm>
            <a:off x="3972773" y="0"/>
            <a:ext cx="3037628" cy="464820"/>
          </a:xfrm>
          <a:prstGeom prst="rect">
            <a:avLst/>
          </a:prstGeom>
          <a:noFill/>
          <a:ln w="12700">
            <a:noFill/>
            <a:miter lim="800000"/>
            <a:headEnd/>
            <a:tailEnd/>
          </a:ln>
          <a:effectLst/>
        </p:spPr>
        <p:txBody>
          <a:bodyPr vert="horz" wrap="square" lIns="93113" tIns="46559" rIns="93113" bIns="46559" numCol="1" anchor="t" anchorCtr="0" compatLnSpc="1">
            <a:prstTxWarp prst="textNoShape">
              <a:avLst/>
            </a:prstTxWarp>
          </a:bodyPr>
          <a:lstStyle>
            <a:lvl1pPr algn="r" defTabSz="930824">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76338" y="695325"/>
            <a:ext cx="4654550" cy="3490913"/>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35144" y="4415790"/>
            <a:ext cx="5140112" cy="4184972"/>
          </a:xfrm>
          <a:prstGeom prst="rect">
            <a:avLst/>
          </a:prstGeom>
          <a:noFill/>
          <a:ln w="12700">
            <a:noFill/>
            <a:miter lim="800000"/>
            <a:headEnd/>
            <a:tailEnd/>
          </a:ln>
          <a:effectLst/>
        </p:spPr>
        <p:txBody>
          <a:bodyPr vert="horz" wrap="square" lIns="93113" tIns="46559" rIns="93113" bIns="465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831580"/>
            <a:ext cx="3037628" cy="464820"/>
          </a:xfrm>
          <a:prstGeom prst="rect">
            <a:avLst/>
          </a:prstGeom>
          <a:noFill/>
          <a:ln w="12700">
            <a:noFill/>
            <a:miter lim="800000"/>
            <a:headEnd/>
            <a:tailEnd/>
          </a:ln>
          <a:effectLst/>
        </p:spPr>
        <p:txBody>
          <a:bodyPr vert="horz" wrap="square" lIns="93113" tIns="46559" rIns="93113" bIns="46559" numCol="1" anchor="b" anchorCtr="0" compatLnSpc="1">
            <a:prstTxWarp prst="textNoShape">
              <a:avLst/>
            </a:prstTxWarp>
          </a:bodyPr>
          <a:lstStyle>
            <a:lvl1pPr algn="l" defTabSz="930824">
              <a:defRPr sz="1200"/>
            </a:lvl1pPr>
          </a:lstStyle>
          <a:p>
            <a:pPr>
              <a:defRPr/>
            </a:pPr>
            <a:endParaRPr lang="en-US" dirty="0"/>
          </a:p>
        </p:txBody>
      </p:sp>
      <p:sp>
        <p:nvSpPr>
          <p:cNvPr id="30727" name="Rectangle 7"/>
          <p:cNvSpPr>
            <a:spLocks noGrp="1" noChangeArrowheads="1"/>
          </p:cNvSpPr>
          <p:nvPr>
            <p:ph type="sldNum" sz="quarter" idx="5"/>
          </p:nvPr>
        </p:nvSpPr>
        <p:spPr bwMode="auto">
          <a:xfrm>
            <a:off x="3972773" y="8831580"/>
            <a:ext cx="3037628" cy="464820"/>
          </a:xfrm>
          <a:prstGeom prst="rect">
            <a:avLst/>
          </a:prstGeom>
          <a:noFill/>
          <a:ln w="12700">
            <a:noFill/>
            <a:miter lim="800000"/>
            <a:headEnd/>
            <a:tailEnd/>
          </a:ln>
          <a:effectLst/>
        </p:spPr>
        <p:txBody>
          <a:bodyPr vert="horz" wrap="square" lIns="93113" tIns="46559" rIns="93113" bIns="46559" numCol="1" anchor="b" anchorCtr="0" compatLnSpc="1">
            <a:prstTxWarp prst="textNoShape">
              <a:avLst/>
            </a:prstTxWarp>
          </a:bodyPr>
          <a:lstStyle>
            <a:lvl1pPr algn="r" defTabSz="930824">
              <a:defRPr sz="1200"/>
            </a:lvl1pPr>
          </a:lstStyle>
          <a:p>
            <a:pPr>
              <a:defRPr/>
            </a:pPr>
            <a:fld id="{67F36644-CCAA-4352-8641-DB16EB0FB4B7}" type="slidenum">
              <a:rPr lang="en-US"/>
              <a:pPr>
                <a:defRPr/>
              </a:pPr>
              <a:t>‹#›</a:t>
            </a:fld>
            <a:endParaRPr lang="en-US" dirty="0"/>
          </a:p>
        </p:txBody>
      </p:sp>
    </p:spTree>
    <p:extLst>
      <p:ext uri="{BB962C8B-B14F-4D97-AF65-F5344CB8AC3E}">
        <p14:creationId xmlns:p14="http://schemas.microsoft.com/office/powerpoint/2010/main" val="14845198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971926" y="8832851"/>
            <a:ext cx="3038475" cy="463550"/>
          </a:xfrm>
          <a:prstGeom prst="rect">
            <a:avLst/>
          </a:prstGeom>
          <a:noFill/>
          <a:ln w="12700">
            <a:noFill/>
            <a:miter lim="800000"/>
            <a:headEnd/>
            <a:tailEnd/>
          </a:ln>
        </p:spPr>
        <p:txBody>
          <a:bodyPr lIns="91531" tIns="45766" rIns="91531" bIns="45766" anchor="b"/>
          <a:lstStyle/>
          <a:p>
            <a:pPr algn="r" eaLnBrk="0" hangingPunct="0"/>
            <a:fld id="{F4660B4B-E7B2-46FA-92DC-1F3981044E69}" type="slidenum">
              <a:rPr lang="en-US" sz="1200"/>
              <a:pPr algn="r" eaLnBrk="0" hangingPunct="0"/>
              <a:t>1</a:t>
            </a:fld>
            <a:endParaRPr lang="en-US" sz="1200" dirty="0"/>
          </a:p>
        </p:txBody>
      </p:sp>
      <p:sp>
        <p:nvSpPr>
          <p:cNvPr id="75779" name="Rectangle 3074"/>
          <p:cNvSpPr>
            <a:spLocks noGrp="1" noRot="1" noChangeAspect="1" noChangeArrowheads="1" noTextEdit="1"/>
          </p:cNvSpPr>
          <p:nvPr>
            <p:ph type="sldImg"/>
          </p:nvPr>
        </p:nvSpPr>
        <p:spPr>
          <a:ln/>
        </p:spPr>
      </p:sp>
      <p:sp>
        <p:nvSpPr>
          <p:cNvPr id="75780" name="Rectangle 3075"/>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551085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Tx/>
              <a:buChar char="-"/>
            </a:pPr>
            <a:r>
              <a:rPr lang="en-US" sz="1200" kern="1200" dirty="0">
                <a:solidFill>
                  <a:schemeClr val="tx1"/>
                </a:solidFill>
                <a:latin typeface="Times New Roman" pitchFamily="18" charset="0"/>
                <a:ea typeface="+mn-ea"/>
                <a:cs typeface="+mn-cs"/>
              </a:rPr>
              <a:t>Wave Action/Storms</a:t>
            </a:r>
          </a:p>
          <a:p>
            <a:pPr marL="571500" indent="-571500">
              <a:buFontTx/>
              <a:buChar char="-"/>
            </a:pPr>
            <a:r>
              <a:rPr lang="en-US" sz="1200" kern="1200" dirty="0">
                <a:solidFill>
                  <a:schemeClr val="tx1"/>
                </a:solidFill>
                <a:latin typeface="Times New Roman" pitchFamily="18" charset="0"/>
                <a:ea typeface="+mn-ea"/>
                <a:cs typeface="+mn-cs"/>
              </a:rPr>
              <a:t>Rock and Equipment</a:t>
            </a:r>
          </a:p>
          <a:p>
            <a:pPr marL="571500" indent="-571500">
              <a:buFontTx/>
              <a:buChar char="-"/>
            </a:pPr>
            <a:r>
              <a:rPr lang="en-US" sz="1200" kern="1200" dirty="0">
                <a:solidFill>
                  <a:schemeClr val="tx1"/>
                </a:solidFill>
                <a:latin typeface="Times New Roman" pitchFamily="18" charset="0"/>
                <a:ea typeface="+mn-ea"/>
                <a:cs typeface="+mn-cs"/>
              </a:rPr>
              <a:t>Redundancy</a:t>
            </a:r>
          </a:p>
          <a:p>
            <a:pPr marL="571500" indent="-571500">
              <a:buFontTx/>
              <a:buChar char="-"/>
            </a:pPr>
            <a:r>
              <a:rPr lang="en-US" sz="1200" kern="1200" dirty="0">
                <a:solidFill>
                  <a:schemeClr val="tx1"/>
                </a:solidFill>
                <a:latin typeface="Times New Roman" pitchFamily="18" charset="0"/>
                <a:ea typeface="+mn-ea"/>
                <a:cs typeface="+mn-cs"/>
              </a:rPr>
              <a:t>Air Traffic and Schedule</a:t>
            </a:r>
          </a:p>
          <a:p>
            <a:endParaRPr lang="en-US" dirty="0"/>
          </a:p>
        </p:txBody>
      </p:sp>
    </p:spTree>
    <p:extLst>
      <p:ext uri="{BB962C8B-B14F-4D97-AF65-F5344CB8AC3E}">
        <p14:creationId xmlns:p14="http://schemas.microsoft.com/office/powerpoint/2010/main" val="80275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46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2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526972D-B6E0-4DA6-AC73-2D31FE42CAC2}" type="slidenum">
              <a:rPr lang="en-US" smtClean="0">
                <a:solidFill>
                  <a:srgbClr val="000000"/>
                </a:solidFill>
              </a:rPr>
              <a:pPr/>
              <a:t>9</a:t>
            </a:fld>
            <a:endParaRPr lang="en-US" dirty="0">
              <a:solidFill>
                <a:srgbClr val="000000"/>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a:buFontTx/>
              <a:buNone/>
            </a:pPr>
            <a:r>
              <a:rPr lang="en-US" sz="1400" dirty="0"/>
              <a:t>FAA Cost-Share</a:t>
            </a:r>
            <a:r>
              <a:rPr lang="en-US" sz="1400" baseline="0" dirty="0"/>
              <a:t> Does Not Include Barter Island, Oliktok, and Cape Lisburne</a:t>
            </a:r>
            <a:endParaRPr lang="en-US" sz="1400" dirty="0"/>
          </a:p>
        </p:txBody>
      </p:sp>
    </p:spTree>
    <p:extLst>
      <p:ext uri="{BB962C8B-B14F-4D97-AF65-F5344CB8AC3E}">
        <p14:creationId xmlns:p14="http://schemas.microsoft.com/office/powerpoint/2010/main" val="112476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608544" y="4416428"/>
            <a:ext cx="5869587" cy="4183063"/>
          </a:xfrm>
          <a:noFill/>
          <a:ln/>
        </p:spPr>
        <p:txBody>
          <a:bodyPr/>
          <a:lstStyle/>
          <a:p>
            <a:endParaRPr lang="en-US" b="1" dirty="0">
              <a:latin typeface="Times New Roman" charset="0"/>
              <a:cs typeface="Times New Roman" charset="0"/>
            </a:endParaRPr>
          </a:p>
        </p:txBody>
      </p:sp>
      <p:sp>
        <p:nvSpPr>
          <p:cNvPr id="35844" name="Slide Number Placeholder 3"/>
          <p:cNvSpPr>
            <a:spLocks noGrp="1"/>
          </p:cNvSpPr>
          <p:nvPr>
            <p:ph type="sldNum" sz="quarter" idx="5"/>
          </p:nvPr>
        </p:nvSpPr>
        <p:spPr>
          <a:noFill/>
        </p:spPr>
        <p:txBody>
          <a:bodyPr/>
          <a:lstStyle/>
          <a:p>
            <a:fld id="{2331BF60-B97E-45C8-840A-5DF181FF25FD}" type="slidenum">
              <a:rPr lang="en-US" smtClean="0">
                <a:latin typeface="Arial" charset="0"/>
              </a:rPr>
              <a:pPr/>
              <a:t>18</a:t>
            </a:fld>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608544" y="4416428"/>
            <a:ext cx="5869587" cy="4183063"/>
          </a:xfrm>
          <a:noFill/>
          <a:ln/>
        </p:spPr>
        <p:txBody>
          <a:bodyPr/>
          <a:lstStyle/>
          <a:p>
            <a:endParaRPr lang="en-US" b="1" dirty="0">
              <a:latin typeface="Times New Roman" charset="0"/>
              <a:cs typeface="Times New Roman" charset="0"/>
            </a:endParaRPr>
          </a:p>
        </p:txBody>
      </p:sp>
      <p:sp>
        <p:nvSpPr>
          <p:cNvPr id="35844" name="Slide Number Placeholder 3"/>
          <p:cNvSpPr>
            <a:spLocks noGrp="1"/>
          </p:cNvSpPr>
          <p:nvPr>
            <p:ph type="sldNum" sz="quarter" idx="5"/>
          </p:nvPr>
        </p:nvSpPr>
        <p:spPr>
          <a:noFill/>
        </p:spPr>
        <p:txBody>
          <a:bodyPr/>
          <a:lstStyle/>
          <a:p>
            <a:fld id="{2331BF60-B97E-45C8-840A-5DF181FF25FD}" type="slidenum">
              <a:rPr lang="en-US" smtClean="0">
                <a:latin typeface="Arial" charset="0"/>
              </a:rPr>
              <a:pPr/>
              <a:t>19</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alternatives </a:t>
            </a:r>
          </a:p>
          <a:p>
            <a:r>
              <a:rPr lang="en-US" dirty="0"/>
              <a:t> - </a:t>
            </a:r>
            <a:r>
              <a:rPr lang="en-US" dirty="0" err="1"/>
              <a:t>Dolos</a:t>
            </a:r>
            <a:r>
              <a:rPr lang="en-US" dirty="0"/>
              <a:t>, sheet piles, relocation of runway, spot repair</a:t>
            </a:r>
          </a:p>
          <a:p>
            <a:r>
              <a:rPr lang="en-US" dirty="0"/>
              <a:t>Runway critical to mission </a:t>
            </a:r>
          </a:p>
        </p:txBody>
      </p:sp>
    </p:spTree>
    <p:extLst>
      <p:ext uri="{BB962C8B-B14F-4D97-AF65-F5344CB8AC3E}">
        <p14:creationId xmlns:p14="http://schemas.microsoft.com/office/powerpoint/2010/main" val="295421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Quarry operations require significant quantities of explosive materials, which are stored on Air Force property under an approved waiver while a final DDESB storage plan is developed.  The storage location meets Q-D requirements from the radar and bottom camp, but hazards utility lines that support the radar.  The location cannot be changed and the utilities cannot be buried without impacting wetlands or creating further hazards.  The contractor has encountered challenges blasting difficult rock and has requested increased storage. </a:t>
            </a:r>
            <a:endParaRPr lang="en-US" dirty="0"/>
          </a:p>
        </p:txBody>
      </p:sp>
    </p:spTree>
    <p:extLst>
      <p:ext uri="{BB962C8B-B14F-4D97-AF65-F5344CB8AC3E}">
        <p14:creationId xmlns:p14="http://schemas.microsoft.com/office/powerpoint/2010/main" val="372367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-Sea Ice</a:t>
            </a:r>
            <a:br>
              <a:rPr lang="en-US" sz="1200" dirty="0"/>
            </a:br>
            <a:r>
              <a:rPr lang="en-US" sz="1200" dirty="0"/>
              <a:t>-Daylight</a:t>
            </a:r>
            <a:endParaRPr lang="en-US" dirty="0"/>
          </a:p>
        </p:txBody>
      </p:sp>
    </p:spTree>
    <p:extLst>
      <p:ext uri="{BB962C8B-B14F-4D97-AF65-F5344CB8AC3E}">
        <p14:creationId xmlns:p14="http://schemas.microsoft.com/office/powerpoint/2010/main" val="2526968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pPr>
              <a:defRPr/>
            </a:pPr>
            <a:fld id="{386C0FC1-3385-4636-89F4-D585483E3BE8}" type="slidenum">
              <a:rPr lang="en-US" smtClean="0"/>
              <a:pPr>
                <a:defRPr/>
              </a:pPr>
              <a:t>‹#›</a:t>
            </a:fld>
            <a:endParaRPr lang="en-US" dirty="0">
              <a:solidFill>
                <a:schemeClr val="bg2"/>
              </a:solidFill>
            </a:endParaRP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9" name="Group 36">
            <a:extLst>
              <a:ext uri="{FF2B5EF4-FFF2-40B4-BE49-F238E27FC236}">
                <a16:creationId xmlns:a16="http://schemas.microsoft.com/office/drawing/2014/main" id="{B2506CC1-A2DF-4B14-A50E-90B51ECF6F9F}"/>
              </a:ext>
            </a:extLst>
          </p:cNvPr>
          <p:cNvGrpSpPr>
            <a:grpSpLocks noChangeAspect="1"/>
          </p:cNvGrpSpPr>
          <p:nvPr userDrawn="1"/>
        </p:nvGrpSpPr>
        <p:grpSpPr bwMode="auto">
          <a:xfrm>
            <a:off x="638175" y="3332163"/>
            <a:ext cx="2816225" cy="2974975"/>
            <a:chOff x="96" y="48"/>
            <a:chExt cx="854" cy="960"/>
          </a:xfrm>
        </p:grpSpPr>
        <p:pic>
          <p:nvPicPr>
            <p:cNvPr id="10" name="Picture 37">
              <a:extLst>
                <a:ext uri="{FF2B5EF4-FFF2-40B4-BE49-F238E27FC236}">
                  <a16:creationId xmlns:a16="http://schemas.microsoft.com/office/drawing/2014/main" id="{973C39A6-5359-4D77-B0A6-6CF5197D897C}"/>
                </a:ext>
              </a:extLst>
            </p:cNvPr>
            <p:cNvPicPr>
              <a:picLocks noChangeAspect="1" noChangeArrowheads="1"/>
            </p:cNvPicPr>
            <p:nvPr/>
          </p:nvPicPr>
          <p:blipFill>
            <a:blip r:embed="rId3" cstate="print"/>
            <a:srcRect/>
            <a:stretch>
              <a:fillRect/>
            </a:stretch>
          </p:blipFill>
          <p:spPr bwMode="auto">
            <a:xfrm>
              <a:off x="96" y="48"/>
              <a:ext cx="854" cy="960"/>
            </a:xfrm>
            <a:prstGeom prst="rect">
              <a:avLst/>
            </a:prstGeom>
            <a:noFill/>
            <a:ln w="9525">
              <a:noFill/>
              <a:miter lim="800000"/>
              <a:headEnd/>
              <a:tailEnd/>
            </a:ln>
          </p:spPr>
        </p:pic>
        <p:sp>
          <p:nvSpPr>
            <p:cNvPr id="11" name="Rectangle 38">
              <a:extLst>
                <a:ext uri="{FF2B5EF4-FFF2-40B4-BE49-F238E27FC236}">
                  <a16:creationId xmlns:a16="http://schemas.microsoft.com/office/drawing/2014/main" id="{C8887D70-5464-4829-B240-DB883AB2C302}"/>
                </a:ext>
              </a:extLst>
            </p:cNvPr>
            <p:cNvSpPr>
              <a:spLocks noChangeAspect="1" noChangeArrowheads="1"/>
            </p:cNvSpPr>
            <p:nvPr/>
          </p:nvSpPr>
          <p:spPr bwMode="auto">
            <a:xfrm>
              <a:off x="128" y="63"/>
              <a:ext cx="786" cy="925"/>
            </a:xfrm>
            <a:prstGeom prst="rect">
              <a:avLst/>
            </a:prstGeom>
            <a:noFill/>
            <a:ln w="9525">
              <a:noFill/>
              <a:miter lim="800000"/>
              <a:headEnd/>
              <a:tailEnd/>
            </a:ln>
            <a:effectLst/>
          </p:spPr>
          <p:txBody>
            <a:bodyPr wrap="none" anchor="ctr"/>
            <a:lstStyle/>
            <a:p>
              <a:pPr>
                <a:defRPr/>
              </a:pPr>
              <a:endParaRPr lang="en-US" dirty="0"/>
            </a:p>
          </p:txBody>
        </p:sp>
      </p:grpSp>
    </p:spTree>
    <p:extLst>
      <p:ext uri="{BB962C8B-B14F-4D97-AF65-F5344CB8AC3E}">
        <p14:creationId xmlns:p14="http://schemas.microsoft.com/office/powerpoint/2010/main" val="381079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154978827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7452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96122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8791360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32425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2F612B0-3F92-4F97-B2DB-F50F0A71ACB0}" type="slidenum">
              <a:rPr lang="en-US" smtClean="0"/>
              <a:pPr>
                <a:defRPr/>
              </a:pPr>
              <a:t>‹#›</a:t>
            </a:fld>
            <a:endParaRPr lang="en-US" dirty="0">
              <a:solidFill>
                <a:schemeClr val="bg2"/>
              </a:solidFill>
            </a:endParaRPr>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72117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0BADAF4-608F-45E9-A7DC-695BBED725FB}" type="slidenum">
              <a:rPr lang="en-US" smtClean="0"/>
              <a:pPr>
                <a:defRPr/>
              </a:pPr>
              <a:t>‹#›</a:t>
            </a:fld>
            <a:endParaRPr lang="en-US" dirty="0">
              <a:solidFill>
                <a:schemeClr val="bg2"/>
              </a:solidFill>
            </a:endParaRP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88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587AA6E-BABF-4819-B57F-45569F59BADE}" type="slidenum">
              <a:rPr lang="en-US" smtClean="0"/>
              <a:pPr>
                <a:defRPr/>
              </a:pPr>
              <a:t>‹#›</a:t>
            </a:fld>
            <a:endParaRPr lang="en-US" dirty="0">
              <a:solidFill>
                <a:schemeClr val="bg2"/>
              </a:solidFill>
            </a:endParaRP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1143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7086600" cy="1143000"/>
          </a:xfrm>
        </p:spPr>
        <p:txBody>
          <a:bodyPr/>
          <a:lstStyle/>
          <a:p>
            <a:r>
              <a:rPr lang="en-US"/>
              <a:t>Click to edit Master title style</a:t>
            </a:r>
          </a:p>
        </p:txBody>
      </p:sp>
      <p:sp>
        <p:nvSpPr>
          <p:cNvPr id="3" name="Text Placeholder 2"/>
          <p:cNvSpPr>
            <a:spLocks noGrp="1"/>
          </p:cNvSpPr>
          <p:nvPr>
            <p:ph type="body" sz="half" idx="1"/>
          </p:nvPr>
        </p:nvSpPr>
        <p:spPr>
          <a:xfrm>
            <a:off x="533400" y="1536700"/>
            <a:ext cx="3989388"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8" y="1536700"/>
            <a:ext cx="3989387"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p:cNvSpPr>
            <a:spLocks noGrp="1" noChangeArrowheads="1"/>
          </p:cNvSpPr>
          <p:nvPr>
            <p:ph type="dt" sz="half" idx="10"/>
          </p:nvPr>
        </p:nvSpPr>
        <p:spPr/>
        <p:txBody>
          <a:bodyPr/>
          <a:lstStyle>
            <a:lvl1pPr>
              <a:defRPr/>
            </a:lvl1pPr>
          </a:lstStyle>
          <a:p>
            <a:pPr>
              <a:defRPr/>
            </a:pPr>
            <a:fld id="{A81FCE7A-0262-4C4E-A554-88D8CB31B761}" type="datetime1">
              <a:rPr lang="en-US"/>
              <a:pPr>
                <a:defRPr/>
              </a:pPr>
              <a:t>11/20/2018</a:t>
            </a:fld>
            <a:endParaRPr lang="en-US"/>
          </a:p>
        </p:txBody>
      </p:sp>
    </p:spTree>
    <p:extLst>
      <p:ext uri="{BB962C8B-B14F-4D97-AF65-F5344CB8AC3E}">
        <p14:creationId xmlns:p14="http://schemas.microsoft.com/office/powerpoint/2010/main" val="347257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9C6AAFF9-DB25-46BC-B6F9-E46F87272BE0}"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266156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04D56067-F82B-4A6E-B029-0703F3D6750E}" type="slidenum">
              <a:rPr lang="en-US" smtClean="0"/>
              <a:pPr>
                <a:defRPr/>
              </a:pPr>
              <a:t>‹#›</a:t>
            </a:fld>
            <a:endParaRPr lang="en-US" dirty="0">
              <a:solidFill>
                <a:schemeClr val="bg2"/>
              </a:solidFill>
            </a:endParaRP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770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45E9C206-F1F8-46C1-BC42-2D276E8BB0CC}"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387037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F0DFC830-2710-4648-BA29-F3E5BB0F308F}" type="slidenum">
              <a:rPr lang="en-US" smtClean="0"/>
              <a:pPr>
                <a:defRPr/>
              </a:pPr>
              <a:t>‹#›</a:t>
            </a:fld>
            <a:endParaRPr lang="en-US" dirty="0">
              <a:solidFill>
                <a:schemeClr val="bg2"/>
              </a:solidFill>
            </a:endParaRP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22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6CA5F84-0510-44DD-85E3-25FA31DA3D40}" type="slidenum">
              <a:rPr lang="en-US" smtClean="0"/>
              <a:pPr>
                <a:defRPr/>
              </a:pPr>
              <a:t>‹#›</a:t>
            </a:fld>
            <a:endParaRPr lang="en-US" dirty="0">
              <a:solidFill>
                <a:schemeClr val="bg2"/>
              </a:solidFill>
            </a:endParaRP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55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AF1A0336-80DE-4C41-B374-8B5204F53559}"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765814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0AC773A1-E9E6-4DA3-84FC-326E3B5D1F53}" type="slidenum">
              <a:rPr lang="en-US" smtClean="0"/>
              <a:pPr>
                <a:defRPr/>
              </a:pPr>
              <a:t>‹#›</a:t>
            </a:fld>
            <a:endParaRPr lang="en-US" dirty="0">
              <a:solidFill>
                <a:schemeClr val="bg2"/>
              </a:solidFill>
            </a:endParaRP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51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0713EC66-5D9F-475B-892E-51C506683E8F}" type="slidenum">
              <a:rPr lang="en-US" smtClean="0"/>
              <a:pPr>
                <a:defRPr/>
              </a:pPr>
              <a:t>‹#›</a:t>
            </a:fld>
            <a:endParaRPr lang="en-US" dirty="0">
              <a:solidFill>
                <a:schemeClr val="bg2"/>
              </a:solidFill>
            </a:endParaRPr>
          </a:p>
        </p:txBody>
      </p:sp>
    </p:spTree>
    <p:extLst>
      <p:ext uri="{BB962C8B-B14F-4D97-AF65-F5344CB8AC3E}">
        <p14:creationId xmlns:p14="http://schemas.microsoft.com/office/powerpoint/2010/main" val="2439589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l">
              <a:defRPr/>
            </a:pPr>
            <a:endParaRPr lang="en-US" dirty="0">
              <a:solidFill>
                <a:srgbClr val="000000"/>
              </a:solidFill>
            </a:endParaRP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dirty="0">
              <a:solidFill>
                <a:srgbClr val="000000"/>
              </a:solidFill>
            </a:endParaRP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dirty="0">
              <a:solidFill>
                <a:srgbClr val="000000"/>
              </a:solidFill>
            </a:endParaRPr>
          </a:p>
        </p:txBody>
      </p:sp>
    </p:spTree>
    <p:extLst>
      <p:ext uri="{BB962C8B-B14F-4D97-AF65-F5344CB8AC3E}">
        <p14:creationId xmlns:p14="http://schemas.microsoft.com/office/powerpoint/2010/main" val="286909117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file:///D:\Photos\Tin%20City\P0000642.JPG"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0"/>
          <p:cNvSpPr txBox="1">
            <a:spLocks noGrp="1" noChangeArrowheads="1"/>
          </p:cNvSpPr>
          <p:nvPr/>
        </p:nvSpPr>
        <p:spPr bwMode="auto">
          <a:xfrm>
            <a:off x="7988300" y="6629400"/>
            <a:ext cx="1143000" cy="304800"/>
          </a:xfrm>
          <a:prstGeom prst="rect">
            <a:avLst/>
          </a:prstGeom>
          <a:noFill/>
          <a:ln w="9525">
            <a:noFill/>
            <a:miter lim="800000"/>
            <a:headEnd/>
            <a:tailEnd/>
          </a:ln>
        </p:spPr>
        <p:txBody>
          <a:bodyPr/>
          <a:lstStyle/>
          <a:p>
            <a:pPr algn="r" eaLnBrk="0" hangingPunct="0"/>
            <a:fld id="{2D68B8E3-EEA3-4E9C-B419-97CF96D500C8}" type="slidenum">
              <a:rPr lang="en-US" sz="1000">
                <a:solidFill>
                  <a:srgbClr val="969696"/>
                </a:solidFill>
              </a:rPr>
              <a:pPr algn="r" eaLnBrk="0" hangingPunct="0"/>
              <a:t>1</a:t>
            </a:fld>
            <a:endParaRPr lang="en-US" sz="1000" dirty="0">
              <a:solidFill>
                <a:schemeClr val="bg2"/>
              </a:solidFill>
            </a:endParaRPr>
          </a:p>
        </p:txBody>
      </p:sp>
      <p:sp>
        <p:nvSpPr>
          <p:cNvPr id="7172" name="Rectangle 2"/>
          <p:cNvSpPr>
            <a:spLocks noGrp="1" noChangeArrowheads="1"/>
          </p:cNvSpPr>
          <p:nvPr>
            <p:ph type="ctrTitle"/>
          </p:nvPr>
        </p:nvSpPr>
        <p:spPr>
          <a:xfrm>
            <a:off x="739775" y="1630018"/>
            <a:ext cx="7820025" cy="1600200"/>
          </a:xfrm>
          <a:noFill/>
        </p:spPr>
        <p:txBody>
          <a:bodyPr anchor="ctr"/>
          <a:lstStyle/>
          <a:p>
            <a:r>
              <a:rPr lang="en-US" sz="3600" dirty="0"/>
              <a:t>Military Construction in the Arctic</a:t>
            </a:r>
            <a:r>
              <a:rPr lang="en-US" sz="4400" dirty="0"/>
              <a:t>	</a:t>
            </a:r>
            <a:br>
              <a:rPr lang="en-US" sz="4400" dirty="0"/>
            </a:br>
            <a:r>
              <a:rPr lang="en-US" sz="1800" dirty="0"/>
              <a:t>Lessons Learned and Future Challenges</a:t>
            </a:r>
            <a:endParaRPr lang="en-US" sz="4400" dirty="0"/>
          </a:p>
        </p:txBody>
      </p:sp>
      <p:sp>
        <p:nvSpPr>
          <p:cNvPr id="2" name="TextBox 1">
            <a:extLst>
              <a:ext uri="{FF2B5EF4-FFF2-40B4-BE49-F238E27FC236}">
                <a16:creationId xmlns:a16="http://schemas.microsoft.com/office/drawing/2014/main" id="{164280E2-E8E8-49BB-9190-9886BB370BF1}"/>
              </a:ext>
            </a:extLst>
          </p:cNvPr>
          <p:cNvSpPr txBox="1"/>
          <p:nvPr/>
        </p:nvSpPr>
        <p:spPr>
          <a:xfrm>
            <a:off x="3601940" y="4007457"/>
            <a:ext cx="3601941" cy="707886"/>
          </a:xfrm>
          <a:prstGeom prst="rect">
            <a:avLst/>
          </a:prstGeom>
          <a:noFill/>
        </p:spPr>
        <p:txBody>
          <a:bodyPr wrap="square" rtlCol="0">
            <a:spAutoFit/>
          </a:bodyPr>
          <a:lstStyle/>
          <a:p>
            <a:r>
              <a:rPr lang="en-US" sz="2000" dirty="0">
                <a:latin typeface="+mn-lt"/>
              </a:rPr>
              <a:t>Julie Mages, P.E.</a:t>
            </a:r>
          </a:p>
          <a:p>
            <a:r>
              <a:rPr lang="en-US" sz="2000" dirty="0">
                <a:latin typeface="+mn-lt"/>
              </a:rPr>
              <a:t>611</a:t>
            </a:r>
            <a:r>
              <a:rPr lang="en-US" sz="2000" baseline="30000" dirty="0">
                <a:latin typeface="+mn-lt"/>
              </a:rPr>
              <a:t>th</a:t>
            </a:r>
            <a:r>
              <a:rPr lang="en-US" sz="2000" dirty="0">
                <a:latin typeface="+mn-lt"/>
              </a:rPr>
              <a:t> Civil Engineer Squadron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829043" y="984911"/>
          <a:ext cx="7494379" cy="4847121"/>
        </p:xfrm>
        <a:graphic>
          <a:graphicData uri="http://schemas.openxmlformats.org/presentationml/2006/ole">
            <mc:AlternateContent xmlns:mc="http://schemas.openxmlformats.org/markup-compatibility/2006">
              <mc:Choice xmlns:v="urn:schemas-microsoft-com:vml" Requires="v">
                <p:oleObj spid="_x0000_s3089" r:id="rId3" imgW="6408975" imgH="4145639" progId="">
                  <p:embed/>
                </p:oleObj>
              </mc:Choice>
              <mc:Fallback>
                <p:oleObj r:id="rId3" imgW="6408975" imgH="4145639"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43" y="984911"/>
                        <a:ext cx="7494379" cy="4847121"/>
                      </a:xfrm>
                      <a:prstGeom prst="rect">
                        <a:avLst/>
                      </a:prstGeom>
                      <a:noFill/>
                    </p:spPr>
                  </p:pic>
                </p:oleObj>
              </mc:Fallback>
            </mc:AlternateContent>
          </a:graphicData>
        </a:graphic>
      </p:graphicFrame>
      <p:sp>
        <p:nvSpPr>
          <p:cNvPr id="6" name="TextBox 5"/>
          <p:cNvSpPr txBox="1"/>
          <p:nvPr/>
        </p:nvSpPr>
        <p:spPr>
          <a:xfrm>
            <a:off x="3096039" y="5955253"/>
            <a:ext cx="2951921" cy="338554"/>
          </a:xfrm>
          <a:prstGeom prst="rect">
            <a:avLst/>
          </a:prstGeom>
          <a:noFill/>
        </p:spPr>
        <p:txBody>
          <a:bodyPr wrap="square" rtlCol="0">
            <a:spAutoFit/>
          </a:bodyPr>
          <a:lstStyle/>
          <a:p>
            <a:r>
              <a:rPr lang="en-US" sz="1600" dirty="0">
                <a:latin typeface="+mn-lt"/>
              </a:rPr>
              <a:t>Cape </a:t>
            </a:r>
            <a:r>
              <a:rPr lang="en-US" sz="1600" dirty="0" err="1">
                <a:latin typeface="+mn-lt"/>
              </a:rPr>
              <a:t>Newenham</a:t>
            </a:r>
            <a:r>
              <a:rPr lang="en-US" sz="1600" dirty="0">
                <a:latin typeface="+mn-lt"/>
              </a:rPr>
              <a:t> LRRS</a:t>
            </a:r>
          </a:p>
        </p:txBody>
      </p:sp>
    </p:spTree>
    <p:extLst>
      <p:ext uri="{BB962C8B-B14F-4D97-AF65-F5344CB8AC3E}">
        <p14:creationId xmlns:p14="http://schemas.microsoft.com/office/powerpoint/2010/main" val="1497020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488" y="235226"/>
            <a:ext cx="7086600" cy="1143000"/>
          </a:xfrm>
        </p:spPr>
        <p:txBody>
          <a:bodyPr/>
          <a:lstStyle/>
          <a:p>
            <a:r>
              <a:rPr lang="en-US" dirty="0"/>
              <a:t>Road to Top Camp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98" y="1099267"/>
            <a:ext cx="4454719" cy="334103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191" y="3160643"/>
            <a:ext cx="4830797" cy="3623098"/>
          </a:xfrm>
          <a:prstGeom prst="rect">
            <a:avLst/>
          </a:prstGeom>
        </p:spPr>
      </p:pic>
      <p:sp>
        <p:nvSpPr>
          <p:cNvPr id="7" name="TextBox 6"/>
          <p:cNvSpPr txBox="1"/>
          <p:nvPr/>
        </p:nvSpPr>
        <p:spPr>
          <a:xfrm>
            <a:off x="5799966" y="2799939"/>
            <a:ext cx="2266122" cy="338554"/>
          </a:xfrm>
          <a:prstGeom prst="rect">
            <a:avLst/>
          </a:prstGeom>
          <a:noFill/>
        </p:spPr>
        <p:txBody>
          <a:bodyPr wrap="square" rtlCol="0">
            <a:spAutoFit/>
          </a:bodyPr>
          <a:lstStyle/>
          <a:p>
            <a:r>
              <a:rPr lang="en-US" sz="1600" dirty="0">
                <a:latin typeface="+mn-lt"/>
              </a:rPr>
              <a:t>Tin City Piston Bulley</a:t>
            </a:r>
          </a:p>
        </p:txBody>
      </p:sp>
      <p:sp>
        <p:nvSpPr>
          <p:cNvPr id="8" name="TextBox 7"/>
          <p:cNvSpPr txBox="1"/>
          <p:nvPr/>
        </p:nvSpPr>
        <p:spPr>
          <a:xfrm>
            <a:off x="1093304" y="4512365"/>
            <a:ext cx="2385392" cy="307777"/>
          </a:xfrm>
          <a:prstGeom prst="rect">
            <a:avLst/>
          </a:prstGeom>
          <a:noFill/>
        </p:spPr>
        <p:txBody>
          <a:bodyPr wrap="square" rtlCol="0">
            <a:spAutoFit/>
          </a:bodyPr>
          <a:lstStyle/>
          <a:p>
            <a:r>
              <a:rPr lang="en-US" dirty="0">
                <a:latin typeface="+mn-lt"/>
              </a:rPr>
              <a:t>Tin City Road Work</a:t>
            </a:r>
          </a:p>
        </p:txBody>
      </p:sp>
    </p:spTree>
    <p:extLst>
      <p:ext uri="{BB962C8B-B14F-4D97-AF65-F5344CB8AC3E}">
        <p14:creationId xmlns:p14="http://schemas.microsoft.com/office/powerpoint/2010/main" val="96976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ARS by the Numbers</a:t>
            </a:r>
          </a:p>
        </p:txBody>
      </p:sp>
      <p:sp>
        <p:nvSpPr>
          <p:cNvPr id="3" name="Content Placeholder 2"/>
          <p:cNvSpPr>
            <a:spLocks noGrp="1"/>
          </p:cNvSpPr>
          <p:nvPr>
            <p:ph sz="half" idx="1"/>
          </p:nvPr>
        </p:nvSpPr>
        <p:spPr>
          <a:xfrm>
            <a:off x="632924" y="2387776"/>
            <a:ext cx="3869502" cy="3804302"/>
          </a:xfrm>
        </p:spPr>
        <p:txBody>
          <a:bodyPr>
            <a:normAutofit fontScale="85000" lnSpcReduction="20000"/>
          </a:bodyPr>
          <a:lstStyle/>
          <a:p>
            <a:r>
              <a:rPr lang="en-US" dirty="0"/>
              <a:t>$4 Billion in Facilities, Equipment and Materiel</a:t>
            </a:r>
          </a:p>
          <a:p>
            <a:r>
              <a:rPr lang="en-US" dirty="0"/>
              <a:t>29,000 </a:t>
            </a:r>
            <a:r>
              <a:rPr lang="en-US" dirty="0" err="1"/>
              <a:t>ft</a:t>
            </a:r>
            <a:r>
              <a:rPr lang="en-US" dirty="0"/>
              <a:t> of Runways/4 Million ft</a:t>
            </a:r>
            <a:r>
              <a:rPr lang="en-US" baseline="30000" dirty="0"/>
              <a:t>2</a:t>
            </a:r>
            <a:r>
              <a:rPr lang="en-US" dirty="0"/>
              <a:t> of maintained primary runway surface</a:t>
            </a:r>
          </a:p>
          <a:p>
            <a:r>
              <a:rPr lang="en-US" dirty="0"/>
              <a:t>59 miles of roads</a:t>
            </a:r>
          </a:p>
          <a:p>
            <a:r>
              <a:rPr lang="en-US" dirty="0"/>
              <a:t>44 Prime Power/Emergency Generators</a:t>
            </a:r>
          </a:p>
          <a:p>
            <a:r>
              <a:rPr lang="en-US" dirty="0"/>
              <a:t>Diesel and MOGAS Capacities &gt; 1.8M gal</a:t>
            </a:r>
          </a:p>
          <a:p>
            <a:r>
              <a:rPr lang="en-US" dirty="0"/>
              <a:t>FPS-117 Long Range Radar/FAA Equipment &amp; Radios</a:t>
            </a:r>
          </a:p>
        </p:txBody>
      </p:sp>
      <p:pic>
        <p:nvPicPr>
          <p:cNvPr id="4" name="Picture 3" descr="I:\Pictures\AAAALL PHOTOS\ARS Photos\UTO TC Aerial 1.tif"/>
          <p:cNvPicPr/>
          <p:nvPr/>
        </p:nvPicPr>
        <p:blipFill>
          <a:blip r:embed="rId2" cstate="print"/>
          <a:srcRect/>
          <a:stretch>
            <a:fillRect/>
          </a:stretch>
        </p:blipFill>
        <p:spPr bwMode="auto">
          <a:xfrm>
            <a:off x="4576233" y="2912944"/>
            <a:ext cx="4040050" cy="2753967"/>
          </a:xfrm>
          <a:prstGeom prst="rect">
            <a:avLst/>
          </a:prstGeom>
          <a:noFill/>
          <a:ln w="12700">
            <a:solidFill>
              <a:schemeClr val="accent3">
                <a:lumMod val="75000"/>
              </a:schemeClr>
            </a:solidFill>
          </a:ln>
        </p:spPr>
      </p:pic>
      <p:sp>
        <p:nvSpPr>
          <p:cNvPr id="5" name="TextBox 4"/>
          <p:cNvSpPr txBox="1"/>
          <p:nvPr/>
        </p:nvSpPr>
        <p:spPr>
          <a:xfrm>
            <a:off x="5666949" y="5666911"/>
            <a:ext cx="1858617" cy="307777"/>
          </a:xfrm>
          <a:prstGeom prst="rect">
            <a:avLst/>
          </a:prstGeom>
          <a:noFill/>
        </p:spPr>
        <p:txBody>
          <a:bodyPr wrap="square" rtlCol="0">
            <a:spAutoFit/>
          </a:bodyPr>
          <a:lstStyle/>
          <a:p>
            <a:r>
              <a:rPr lang="en-US" dirty="0">
                <a:latin typeface="+mn-lt"/>
              </a:rPr>
              <a:t>Indian Mountain LRRS</a:t>
            </a:r>
          </a:p>
        </p:txBody>
      </p:sp>
    </p:spTree>
    <p:extLst>
      <p:ext uri="{BB962C8B-B14F-4D97-AF65-F5344CB8AC3E}">
        <p14:creationId xmlns:p14="http://schemas.microsoft.com/office/powerpoint/2010/main" val="259815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D951-F535-4FC6-9F6D-F12160A43833}"/>
              </a:ext>
            </a:extLst>
          </p:cNvPr>
          <p:cNvSpPr>
            <a:spLocks noGrp="1"/>
          </p:cNvSpPr>
          <p:nvPr>
            <p:ph type="title"/>
          </p:nvPr>
        </p:nvSpPr>
        <p:spPr/>
        <p:txBody>
          <a:bodyPr>
            <a:normAutofit fontScale="90000"/>
          </a:bodyPr>
          <a:lstStyle/>
          <a:p>
            <a:r>
              <a:rPr lang="en-US" dirty="0"/>
              <a:t>Challenges/Lessons Learned at the ARS Sites</a:t>
            </a:r>
          </a:p>
        </p:txBody>
      </p:sp>
      <p:sp>
        <p:nvSpPr>
          <p:cNvPr id="3" name="Content Placeholder 2">
            <a:extLst>
              <a:ext uri="{FF2B5EF4-FFF2-40B4-BE49-F238E27FC236}">
                <a16:creationId xmlns:a16="http://schemas.microsoft.com/office/drawing/2014/main" id="{63EB81CE-9F8B-4B45-9649-A2B3C10D8922}"/>
              </a:ext>
            </a:extLst>
          </p:cNvPr>
          <p:cNvSpPr>
            <a:spLocks noGrp="1"/>
          </p:cNvSpPr>
          <p:nvPr>
            <p:ph idx="1"/>
          </p:nvPr>
        </p:nvSpPr>
        <p:spPr>
          <a:xfrm>
            <a:off x="1169490" y="2311025"/>
            <a:ext cx="6798736" cy="3444997"/>
          </a:xfrm>
        </p:spPr>
        <p:txBody>
          <a:bodyPr>
            <a:normAutofit/>
          </a:bodyPr>
          <a:lstStyle/>
          <a:p>
            <a:r>
              <a:rPr lang="en-US" sz="2800" dirty="0"/>
              <a:t>Environmental Considerations</a:t>
            </a:r>
          </a:p>
          <a:p>
            <a:r>
              <a:rPr lang="en-US" sz="2800" dirty="0"/>
              <a:t>Weather and Logistics</a:t>
            </a:r>
          </a:p>
          <a:p>
            <a:r>
              <a:rPr lang="en-US" sz="2800" dirty="0"/>
              <a:t>Security</a:t>
            </a:r>
          </a:p>
        </p:txBody>
      </p:sp>
      <p:pic>
        <p:nvPicPr>
          <p:cNvPr id="5" name="Picture 4">
            <a:extLst>
              <a:ext uri="{FF2B5EF4-FFF2-40B4-BE49-F238E27FC236}">
                <a16:creationId xmlns:a16="http://schemas.microsoft.com/office/drawing/2014/main" id="{1B13384E-3F6D-455F-ABCC-31195BC98F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883084"/>
            <a:ext cx="2633220" cy="1974915"/>
          </a:xfrm>
          <a:prstGeom prst="rect">
            <a:avLst/>
          </a:prstGeom>
          <a:ln>
            <a:solidFill>
              <a:schemeClr val="tx1"/>
            </a:solidFill>
          </a:ln>
        </p:spPr>
      </p:pic>
      <p:pic>
        <p:nvPicPr>
          <p:cNvPr id="9" name="Picture 8">
            <a:extLst>
              <a:ext uri="{FF2B5EF4-FFF2-40B4-BE49-F238E27FC236}">
                <a16:creationId xmlns:a16="http://schemas.microsoft.com/office/drawing/2014/main" id="{10307BCA-6F6C-4508-AC78-556E9D6E82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04095" y="4878637"/>
            <a:ext cx="2535810" cy="1979362"/>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566" y="4878637"/>
            <a:ext cx="2639149" cy="1979362"/>
          </a:xfrm>
          <a:prstGeom prst="rect">
            <a:avLst/>
          </a:prstGeom>
          <a:ln>
            <a:solidFill>
              <a:schemeClr val="tx1"/>
            </a:solidFill>
          </a:ln>
        </p:spPr>
      </p:pic>
    </p:spTree>
    <p:extLst>
      <p:ext uri="{BB962C8B-B14F-4D97-AF65-F5344CB8AC3E}">
        <p14:creationId xmlns:p14="http://schemas.microsoft.com/office/powerpoint/2010/main" val="98653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888" y="255104"/>
            <a:ext cx="7086600" cy="1143000"/>
          </a:xfrm>
        </p:spPr>
        <p:txBody>
          <a:bodyPr/>
          <a:lstStyle/>
          <a:p>
            <a:r>
              <a:rPr lang="en-US" dirty="0"/>
              <a:t>Environmental Conditions</a:t>
            </a:r>
          </a:p>
        </p:txBody>
      </p:sp>
      <p:sp>
        <p:nvSpPr>
          <p:cNvPr id="3" name="Text Placeholder 2"/>
          <p:cNvSpPr>
            <a:spLocks noGrp="1"/>
          </p:cNvSpPr>
          <p:nvPr>
            <p:ph type="body" sz="half" idx="1"/>
          </p:nvPr>
        </p:nvSpPr>
        <p:spPr>
          <a:xfrm>
            <a:off x="533399" y="1536700"/>
            <a:ext cx="7936043" cy="4669228"/>
          </a:xfrm>
        </p:spPr>
        <p:txBody>
          <a:bodyPr>
            <a:normAutofit lnSpcReduction="10000"/>
          </a:bodyPr>
          <a:lstStyle/>
          <a:p>
            <a:r>
              <a:rPr lang="en-US" dirty="0"/>
              <a:t>Land Use Control Management</a:t>
            </a:r>
          </a:p>
          <a:p>
            <a:pPr lvl="1"/>
            <a:r>
              <a:rPr lang="en-US" dirty="0"/>
              <a:t>Land use controls are supplementary to engineering controls for short-term and long-term management to prevent or limit human and environmental exposure to hazardous substances, pollutants, or contaminants.</a:t>
            </a:r>
          </a:p>
          <a:p>
            <a:r>
              <a:rPr lang="en-US" dirty="0"/>
              <a:t>Environmental Restoration</a:t>
            </a:r>
          </a:p>
          <a:p>
            <a:r>
              <a:rPr lang="en-US" dirty="0"/>
              <a:t>Marine Mammals</a:t>
            </a:r>
          </a:p>
          <a:p>
            <a:r>
              <a:rPr lang="en-US" dirty="0"/>
              <a:t>Endangered Animals</a:t>
            </a:r>
          </a:p>
          <a:p>
            <a:r>
              <a:rPr lang="en-US" dirty="0"/>
              <a:t>Cultural Resources</a:t>
            </a:r>
          </a:p>
          <a:p>
            <a:r>
              <a:rPr lang="en-US" dirty="0"/>
              <a:t>Tribal Relations</a:t>
            </a:r>
          </a:p>
          <a:p>
            <a:r>
              <a:rPr lang="en-US" dirty="0"/>
              <a:t>Migratory Birds</a:t>
            </a:r>
          </a:p>
        </p:txBody>
      </p:sp>
      <p:pic>
        <p:nvPicPr>
          <p:cNvPr id="5" name="Picture 4"/>
          <p:cNvPicPr>
            <a:picLocks noChangeAspect="1"/>
          </p:cNvPicPr>
          <p:nvPr/>
        </p:nvPicPr>
        <p:blipFill>
          <a:blip r:embed="rId2"/>
          <a:stretch>
            <a:fillRect/>
          </a:stretch>
        </p:blipFill>
        <p:spPr>
          <a:xfrm>
            <a:off x="4795110" y="3327815"/>
            <a:ext cx="4037957" cy="3344784"/>
          </a:xfrm>
          <a:prstGeom prst="rect">
            <a:avLst/>
          </a:prstGeom>
        </p:spPr>
      </p:pic>
    </p:spTree>
    <p:extLst>
      <p:ext uri="{BB962C8B-B14F-4D97-AF65-F5344CB8AC3E}">
        <p14:creationId xmlns:p14="http://schemas.microsoft.com/office/powerpoint/2010/main" val="176960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69" y="151151"/>
            <a:ext cx="7086600" cy="1143000"/>
          </a:xfrm>
        </p:spPr>
        <p:txBody>
          <a:bodyPr/>
          <a:lstStyle/>
          <a:p>
            <a:r>
              <a:rPr lang="en-US" dirty="0"/>
              <a:t>ARS Logistics</a:t>
            </a:r>
          </a:p>
        </p:txBody>
      </p:sp>
      <p:sp>
        <p:nvSpPr>
          <p:cNvPr id="3" name="Text Placeholder 2"/>
          <p:cNvSpPr>
            <a:spLocks noGrp="1"/>
          </p:cNvSpPr>
          <p:nvPr>
            <p:ph type="body" sz="half" idx="1"/>
          </p:nvPr>
        </p:nvSpPr>
        <p:spPr>
          <a:xfrm>
            <a:off x="503582" y="1059621"/>
            <a:ext cx="7765774" cy="5261665"/>
          </a:xfrm>
        </p:spPr>
        <p:txBody>
          <a:bodyPr>
            <a:normAutofit lnSpcReduction="10000"/>
          </a:bodyPr>
          <a:lstStyle/>
          <a:p>
            <a:r>
              <a:rPr lang="en-US" dirty="0"/>
              <a:t>Transportation – primarily airlift</a:t>
            </a:r>
          </a:p>
          <a:p>
            <a:pPr lvl="1"/>
            <a:r>
              <a:rPr lang="en-US" dirty="0"/>
              <a:t>Airfield sites, Ft Yukon supported by military, and contract air</a:t>
            </a:r>
          </a:p>
          <a:p>
            <a:pPr lvl="1"/>
            <a:r>
              <a:rPr lang="en-US" dirty="0"/>
              <a:t>Indian Mountain, </a:t>
            </a:r>
            <a:r>
              <a:rPr lang="en-US" dirty="0" err="1"/>
              <a:t>Sparrevohn</a:t>
            </a:r>
            <a:r>
              <a:rPr lang="en-US" dirty="0"/>
              <a:t>  can only be supported by air</a:t>
            </a:r>
          </a:p>
          <a:p>
            <a:pPr lvl="1"/>
            <a:r>
              <a:rPr lang="en-US" dirty="0"/>
              <a:t>Village sites supported via commercial air</a:t>
            </a:r>
          </a:p>
          <a:p>
            <a:r>
              <a:rPr lang="en-US" dirty="0"/>
              <a:t>Other Modes</a:t>
            </a:r>
          </a:p>
          <a:p>
            <a:pPr lvl="1"/>
            <a:r>
              <a:rPr lang="en-US" dirty="0"/>
              <a:t>Murphy Dome, </a:t>
            </a:r>
            <a:r>
              <a:rPr lang="en-US" dirty="0" err="1"/>
              <a:t>Oliktok</a:t>
            </a:r>
            <a:r>
              <a:rPr lang="en-US" dirty="0"/>
              <a:t> supported via road system</a:t>
            </a:r>
          </a:p>
          <a:p>
            <a:pPr lvl="1"/>
            <a:r>
              <a:rPr lang="en-US" dirty="0"/>
              <a:t>Coastal sites, </a:t>
            </a:r>
            <a:r>
              <a:rPr lang="en-US" dirty="0" err="1"/>
              <a:t>Tatalina</a:t>
            </a:r>
            <a:r>
              <a:rPr lang="en-US" dirty="0"/>
              <a:t>, Ft Yukon supported by sealift and river barge</a:t>
            </a:r>
          </a:p>
          <a:p>
            <a:r>
              <a:rPr lang="en-US" dirty="0"/>
              <a:t>Influences</a:t>
            </a:r>
          </a:p>
          <a:p>
            <a:pPr lvl="1"/>
            <a:r>
              <a:rPr lang="en-US" dirty="0"/>
              <a:t>Major influence is weather</a:t>
            </a:r>
          </a:p>
          <a:p>
            <a:pPr lvl="1"/>
            <a:r>
              <a:rPr lang="en-US" dirty="0"/>
              <a:t>Few commercial carriers; expensive</a:t>
            </a:r>
          </a:p>
          <a:p>
            <a:r>
              <a:rPr lang="en-US" dirty="0"/>
              <a:t>Annual Resupply for Fuel</a:t>
            </a:r>
          </a:p>
          <a:p>
            <a:pPr lvl="1"/>
            <a:r>
              <a:rPr lang="en-US" dirty="0"/>
              <a:t>Village sites purchase fuel locally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000" y="4065103"/>
            <a:ext cx="3008244" cy="2256183"/>
          </a:xfrm>
          <a:prstGeom prst="rect">
            <a:avLst/>
          </a:prstGeom>
        </p:spPr>
      </p:pic>
    </p:spTree>
    <p:extLst>
      <p:ext uri="{BB962C8B-B14F-4D97-AF65-F5344CB8AC3E}">
        <p14:creationId xmlns:p14="http://schemas.microsoft.com/office/powerpoint/2010/main" val="277128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488" y="294861"/>
            <a:ext cx="7086600" cy="1143000"/>
          </a:xfrm>
        </p:spPr>
        <p:txBody>
          <a:bodyPr/>
          <a:lstStyle/>
          <a:p>
            <a:r>
              <a:rPr lang="en-US" dirty="0"/>
              <a:t>Security</a:t>
            </a:r>
          </a:p>
        </p:txBody>
      </p:sp>
      <p:sp>
        <p:nvSpPr>
          <p:cNvPr id="3" name="Text Placeholder 2"/>
          <p:cNvSpPr>
            <a:spLocks noGrp="1"/>
          </p:cNvSpPr>
          <p:nvPr>
            <p:ph type="body" sz="half" idx="1"/>
          </p:nvPr>
        </p:nvSpPr>
        <p:spPr>
          <a:xfrm>
            <a:off x="533400" y="1536700"/>
            <a:ext cx="7532688" cy="4324350"/>
          </a:xfrm>
        </p:spPr>
        <p:txBody>
          <a:bodyPr/>
          <a:lstStyle/>
          <a:p>
            <a:r>
              <a:rPr lang="en-US" dirty="0"/>
              <a:t>All people going to/from any site need background checks</a:t>
            </a:r>
          </a:p>
          <a:p>
            <a:r>
              <a:rPr lang="en-US" dirty="0"/>
              <a:t>Facilities have different levels of security</a:t>
            </a:r>
          </a:p>
          <a:p>
            <a:r>
              <a:rPr lang="en-US" dirty="0"/>
              <a:t>Must have a reason to be on site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9162" y="3252865"/>
            <a:ext cx="4187252" cy="3140439"/>
          </a:xfrm>
          <a:prstGeom prst="rect">
            <a:avLst/>
          </a:prstGeom>
        </p:spPr>
      </p:pic>
    </p:spTree>
    <p:extLst>
      <p:ext uri="{BB962C8B-B14F-4D97-AF65-F5344CB8AC3E}">
        <p14:creationId xmlns:p14="http://schemas.microsoft.com/office/powerpoint/2010/main" val="320461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888" y="245166"/>
            <a:ext cx="7086600" cy="1143000"/>
          </a:xfrm>
        </p:spPr>
        <p:txBody>
          <a:bodyPr/>
          <a:lstStyle/>
          <a:p>
            <a:r>
              <a:rPr lang="en-US" dirty="0"/>
              <a:t>Cape </a:t>
            </a:r>
            <a:r>
              <a:rPr lang="en-US" dirty="0" err="1"/>
              <a:t>Lisburne</a:t>
            </a:r>
            <a:r>
              <a:rPr lang="en-US" dirty="0"/>
              <a:t>, LRRS</a:t>
            </a:r>
          </a:p>
        </p:txBody>
      </p:sp>
      <p:pic>
        <p:nvPicPr>
          <p:cNvPr id="5" name="Picture 2" descr="C:\Users\1246898061C\Desktop\Cape Lisburne\Cape Lisbur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4321" y="1307787"/>
            <a:ext cx="4643830" cy="3482873"/>
          </a:xfrm>
          <a:prstGeom prst="rect">
            <a:avLst/>
          </a:prstGeom>
          <a:ln/>
          <a:extLst/>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423" y="3496088"/>
            <a:ext cx="3452190" cy="2589143"/>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p:nvPr/>
        </p:nvPicPr>
        <p:blipFill rotWithShape="1">
          <a:blip r:embed="rId4" cstate="print">
            <a:extLst>
              <a:ext uri="{28A0092B-C50C-407E-A947-70E740481C1C}">
                <a14:useLocalDpi xmlns:a14="http://schemas.microsoft.com/office/drawing/2010/main" val="0"/>
              </a:ext>
            </a:extLst>
          </a:blip>
          <a:srcRect b="14951"/>
          <a:stretch/>
        </p:blipFill>
        <p:spPr bwMode="auto">
          <a:xfrm>
            <a:off x="5318151" y="1307787"/>
            <a:ext cx="2961861" cy="218661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3240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667" t="2875" r="18445" b="28754"/>
          <a:stretch/>
        </p:blipFill>
        <p:spPr>
          <a:xfrm>
            <a:off x="454991" y="1073921"/>
            <a:ext cx="5252168" cy="5320201"/>
          </a:xfrm>
          <a:prstGeom prst="rect">
            <a:avLst/>
          </a:prstGeom>
          <a:ln>
            <a:solidFill>
              <a:schemeClr val="tx1"/>
            </a:solidFill>
          </a:ln>
        </p:spPr>
      </p:pic>
      <p:sp>
        <p:nvSpPr>
          <p:cNvPr id="10242" name="Rectangle 2"/>
          <p:cNvSpPr>
            <a:spLocks noGrp="1" noChangeArrowheads="1"/>
          </p:cNvSpPr>
          <p:nvPr>
            <p:ph type="title"/>
          </p:nvPr>
        </p:nvSpPr>
        <p:spPr>
          <a:xfrm>
            <a:off x="1028700" y="189120"/>
            <a:ext cx="7086600" cy="1143000"/>
          </a:xfrm>
        </p:spPr>
        <p:txBody>
          <a:bodyPr/>
          <a:lstStyle/>
          <a:p>
            <a:r>
              <a:rPr lang="en-US" dirty="0"/>
              <a:t>Cape </a:t>
            </a:r>
            <a:r>
              <a:rPr lang="en-US" dirty="0" err="1"/>
              <a:t>Lisburne</a:t>
            </a:r>
            <a:endParaRPr lang="en-US" dirty="0"/>
          </a:p>
        </p:txBody>
      </p:sp>
      <p:sp>
        <p:nvSpPr>
          <p:cNvPr id="10243" name="Rectangle 3"/>
          <p:cNvSpPr>
            <a:spLocks noGrp="1" noChangeArrowheads="1"/>
          </p:cNvSpPr>
          <p:nvPr>
            <p:ph type="body" sz="half" idx="1"/>
          </p:nvPr>
        </p:nvSpPr>
        <p:spPr>
          <a:xfrm>
            <a:off x="5617465" y="1332120"/>
            <a:ext cx="3135433" cy="2872018"/>
          </a:xfrm>
        </p:spPr>
        <p:txBody>
          <a:bodyPr>
            <a:normAutofit fontScale="85000" lnSpcReduction="20000"/>
          </a:bodyPr>
          <a:lstStyle/>
          <a:p>
            <a:pPr marL="517525" lvl="1" indent="-228600"/>
            <a:r>
              <a:rPr lang="en-US" sz="2600" dirty="0"/>
              <a:t>706 miles NW of JBER</a:t>
            </a:r>
          </a:p>
          <a:p>
            <a:pPr marL="517525" lvl="1" indent="-228600"/>
            <a:r>
              <a:rPr lang="en-US" sz="2600" dirty="0"/>
              <a:t>Within the Alaska Maritime </a:t>
            </a:r>
            <a:br>
              <a:rPr lang="en-US" sz="2600" dirty="0"/>
            </a:br>
            <a:r>
              <a:rPr lang="en-US" sz="2600" dirty="0"/>
              <a:t>National Wildlife Refuge</a:t>
            </a:r>
          </a:p>
          <a:p>
            <a:pPr marL="517525" lvl="1" indent="-228600"/>
            <a:r>
              <a:rPr lang="en-US" sz="2600" dirty="0"/>
              <a:t>Nearest community: </a:t>
            </a:r>
          </a:p>
          <a:p>
            <a:pPr marL="855663" lvl="2" indent="-228600"/>
            <a:r>
              <a:rPr lang="en-US" sz="2600" dirty="0"/>
              <a:t>Point Hope, 25mi </a:t>
            </a:r>
          </a:p>
          <a:p>
            <a:pPr marL="228600" indent="-228600"/>
            <a:endParaRPr lang="en-US" dirty="0"/>
          </a:p>
          <a:p>
            <a:pPr marL="228600" indent="-228600"/>
            <a:endParaRPr lang="en-US" dirty="0"/>
          </a:p>
          <a:p>
            <a:pPr marL="228600" indent="-228600"/>
            <a:endParaRPr lang="en-US" dirty="0"/>
          </a:p>
          <a:p>
            <a:pPr marL="228600" indent="-228600"/>
            <a:endParaRPr lang="en-US" sz="1600" dirty="0">
              <a:ea typeface="+mn-ea"/>
              <a:cs typeface="+mn-cs"/>
            </a:endParaRPr>
          </a:p>
          <a:p>
            <a:pPr marL="631825" lvl="1" indent="-228600"/>
            <a:endParaRPr lang="en-US" sz="1600" dirty="0">
              <a:ea typeface="+mn-ea"/>
              <a:cs typeface="+mn-cs"/>
            </a:endParaRPr>
          </a:p>
          <a:p>
            <a:pPr marL="403225" lvl="1" indent="0">
              <a:buNone/>
            </a:pPr>
            <a:endParaRPr lang="en-US" sz="1600" dirty="0">
              <a:ea typeface="+mn-ea"/>
              <a:cs typeface="+mn-cs"/>
            </a:endParaRPr>
          </a:p>
        </p:txBody>
      </p:sp>
      <p:pic>
        <p:nvPicPr>
          <p:cNvPr id="6" name="Picture 5">
            <a:extLst>
              <a:ext uri="{FF2B5EF4-FFF2-40B4-BE49-F238E27FC236}">
                <a16:creationId xmlns:a16="http://schemas.microsoft.com/office/drawing/2014/main" id="{C74EB65B-5FCC-40BF-A6F2-D98FF525D3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8985" y="4771398"/>
            <a:ext cx="2213913" cy="1812670"/>
          </a:xfrm>
          <a:prstGeom prst="rect">
            <a:avLst/>
          </a:prstGeom>
          <a:ln>
            <a:solidFill>
              <a:schemeClr val="tx1"/>
            </a:solidFill>
          </a:ln>
        </p:spPr>
      </p:pic>
      <p:pic>
        <p:nvPicPr>
          <p:cNvPr id="8" name="Picture 7">
            <a:extLst>
              <a:ext uri="{FF2B5EF4-FFF2-40B4-BE49-F238E27FC236}">
                <a16:creationId xmlns:a16="http://schemas.microsoft.com/office/drawing/2014/main" id="{C2BBEF20-041F-4E34-8B4E-E503B79034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5457" y="4063373"/>
            <a:ext cx="1888067" cy="1416050"/>
          </a:xfrm>
          <a:prstGeom prst="rect">
            <a:avLst/>
          </a:prstGeom>
          <a:ln>
            <a:solidFill>
              <a:schemeClr val="tx1"/>
            </a:solidFill>
          </a:ln>
        </p:spPr>
      </p:pic>
      <p:grpSp>
        <p:nvGrpSpPr>
          <p:cNvPr id="2" name="Group 1">
            <a:extLst>
              <a:ext uri="{FF2B5EF4-FFF2-40B4-BE49-F238E27FC236}">
                <a16:creationId xmlns:a16="http://schemas.microsoft.com/office/drawing/2014/main" id="{49077BEA-A210-4D4F-A63C-3C58038FA1BC}"/>
              </a:ext>
            </a:extLst>
          </p:cNvPr>
          <p:cNvGrpSpPr/>
          <p:nvPr/>
        </p:nvGrpSpPr>
        <p:grpSpPr>
          <a:xfrm>
            <a:off x="2262167" y="1535406"/>
            <a:ext cx="1348157" cy="3787187"/>
            <a:chOff x="2330464" y="1510026"/>
            <a:chExt cx="1348157" cy="3787187"/>
          </a:xfrm>
        </p:grpSpPr>
        <p:grpSp>
          <p:nvGrpSpPr>
            <p:cNvPr id="5" name="Group 4"/>
            <p:cNvGrpSpPr/>
            <p:nvPr/>
          </p:nvGrpSpPr>
          <p:grpSpPr>
            <a:xfrm>
              <a:off x="2330464" y="1510026"/>
              <a:ext cx="871114" cy="276999"/>
              <a:chOff x="5924148" y="1287906"/>
              <a:chExt cx="871114" cy="276999"/>
            </a:xfrm>
          </p:grpSpPr>
          <p:sp>
            <p:nvSpPr>
              <p:cNvPr id="17" name="Oval 16"/>
              <p:cNvSpPr/>
              <p:nvPr/>
            </p:nvSpPr>
            <p:spPr bwMode="auto">
              <a:xfrm>
                <a:off x="5924148" y="1315194"/>
                <a:ext cx="147843" cy="142521"/>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pitchFamily="34" charset="0"/>
                </a:endParaRPr>
              </a:p>
            </p:txBody>
          </p:sp>
          <p:sp>
            <p:nvSpPr>
              <p:cNvPr id="18" name="TextBox 17"/>
              <p:cNvSpPr txBox="1"/>
              <p:nvPr/>
            </p:nvSpPr>
            <p:spPr>
              <a:xfrm>
                <a:off x="6071991" y="1287906"/>
                <a:ext cx="723271" cy="276999"/>
              </a:xfrm>
              <a:prstGeom prst="rect">
                <a:avLst/>
              </a:prstGeom>
              <a:noFill/>
            </p:spPr>
            <p:txBody>
              <a:bodyPr wrap="square" rtlCol="0">
                <a:spAutoFit/>
              </a:bodyPr>
              <a:lstStyle/>
              <a:p>
                <a:r>
                  <a:rPr lang="en-US" sz="600" b="1" i="1" dirty="0">
                    <a:solidFill>
                      <a:srgbClr val="FF0000"/>
                    </a:solidFill>
                  </a:rPr>
                  <a:t>Cape Lisburne LRRS</a:t>
                </a:r>
              </a:p>
            </p:txBody>
          </p:sp>
        </p:grpSp>
        <p:sp>
          <p:nvSpPr>
            <p:cNvPr id="7" name="Oval 6"/>
            <p:cNvSpPr/>
            <p:nvPr/>
          </p:nvSpPr>
          <p:spPr>
            <a:xfrm>
              <a:off x="3552497" y="5139558"/>
              <a:ext cx="126124" cy="1576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62954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84472" y="277765"/>
            <a:ext cx="7086600" cy="1143000"/>
          </a:xfrm>
        </p:spPr>
        <p:txBody>
          <a:bodyPr/>
          <a:lstStyle/>
          <a:p>
            <a:r>
              <a:rPr lang="en-US" dirty="0"/>
              <a:t>Airfield &amp; Seawall</a:t>
            </a:r>
          </a:p>
        </p:txBody>
      </p:sp>
      <p:sp>
        <p:nvSpPr>
          <p:cNvPr id="10243" name="Rectangle 3"/>
          <p:cNvSpPr>
            <a:spLocks noGrp="1" noChangeArrowheads="1"/>
          </p:cNvSpPr>
          <p:nvPr>
            <p:ph type="body" sz="half" idx="1"/>
          </p:nvPr>
        </p:nvSpPr>
        <p:spPr>
          <a:xfrm>
            <a:off x="383681" y="1358831"/>
            <a:ext cx="5343160" cy="5221404"/>
          </a:xfrm>
        </p:spPr>
        <p:txBody>
          <a:bodyPr>
            <a:normAutofit/>
          </a:bodyPr>
          <a:lstStyle/>
          <a:p>
            <a:pPr marL="228600" indent="-228600"/>
            <a:r>
              <a:rPr lang="en-US" dirty="0"/>
              <a:t> Airfield</a:t>
            </a:r>
          </a:p>
          <a:p>
            <a:pPr marL="517525" lvl="1" indent="-228600"/>
            <a:r>
              <a:rPr lang="en-US" sz="1800" dirty="0">
                <a:ea typeface="+mn-ea"/>
                <a:cs typeface="+mn-cs"/>
              </a:rPr>
              <a:t>Built 1952</a:t>
            </a:r>
          </a:p>
          <a:p>
            <a:pPr marL="517525" lvl="1" indent="-228600"/>
            <a:r>
              <a:rPr lang="en-US" sz="1800" dirty="0">
                <a:ea typeface="+mn-ea"/>
                <a:cs typeface="+mn-cs"/>
              </a:rPr>
              <a:t>One gravel surface runway </a:t>
            </a:r>
          </a:p>
          <a:p>
            <a:pPr marL="517525" lvl="1" indent="-228600"/>
            <a:r>
              <a:rPr lang="en-US" sz="1800" dirty="0">
                <a:ea typeface="+mn-ea"/>
                <a:cs typeface="+mn-cs"/>
              </a:rPr>
              <a:t>4,100 </a:t>
            </a:r>
            <a:r>
              <a:rPr lang="en-US" sz="1800" dirty="0" err="1">
                <a:ea typeface="+mn-ea"/>
                <a:cs typeface="+mn-cs"/>
              </a:rPr>
              <a:t>ft</a:t>
            </a:r>
            <a:r>
              <a:rPr lang="en-US" sz="1800" dirty="0">
                <a:ea typeface="+mn-ea"/>
                <a:cs typeface="+mn-cs"/>
              </a:rPr>
              <a:t> X 150 </a:t>
            </a:r>
            <a:r>
              <a:rPr lang="en-US" sz="1800" dirty="0" err="1">
                <a:ea typeface="+mn-ea"/>
                <a:cs typeface="+mn-cs"/>
              </a:rPr>
              <a:t>ft</a:t>
            </a:r>
            <a:endParaRPr lang="en-US" sz="1800" dirty="0">
              <a:ea typeface="+mn-ea"/>
              <a:cs typeface="+mn-cs"/>
            </a:endParaRPr>
          </a:p>
          <a:p>
            <a:pPr marL="517525" lvl="1" indent="-228600"/>
            <a:r>
              <a:rPr lang="en-US" sz="1800" dirty="0">
                <a:ea typeface="+mn-ea"/>
                <a:cs typeface="+mn-cs"/>
              </a:rPr>
              <a:t>Only means of accessing the site in the winter </a:t>
            </a:r>
            <a:r>
              <a:rPr lang="en-US" sz="1800" dirty="0"/>
              <a:t>months</a:t>
            </a:r>
          </a:p>
          <a:p>
            <a:pPr marL="517525" lvl="1" indent="-228600"/>
            <a:r>
              <a:rPr lang="en-US" sz="1800" dirty="0"/>
              <a:t>Relocation not feasible</a:t>
            </a:r>
          </a:p>
          <a:p>
            <a:pPr marL="228600" indent="-228600"/>
            <a:r>
              <a:rPr lang="en-US" dirty="0"/>
              <a:t>Seawall </a:t>
            </a:r>
          </a:p>
          <a:p>
            <a:pPr marL="517525" lvl="1" indent="-228600"/>
            <a:r>
              <a:rPr lang="en-US" sz="1800" dirty="0"/>
              <a:t>Essential to the airfield runway</a:t>
            </a:r>
          </a:p>
          <a:p>
            <a:pPr marL="517525" lvl="1" indent="-228600"/>
            <a:r>
              <a:rPr lang="en-US" sz="1800" dirty="0">
                <a:ea typeface="+mn-ea"/>
                <a:cs typeface="+mn-cs"/>
              </a:rPr>
              <a:t>Natural slope armored with boulder rip-rap</a:t>
            </a:r>
          </a:p>
          <a:p>
            <a:pPr marL="517525" lvl="1" indent="-228600"/>
            <a:r>
              <a:rPr lang="en-US" sz="1800" dirty="0"/>
              <a:t>Protected by near shore sea ice in fall/winter/spring</a:t>
            </a:r>
          </a:p>
          <a:p>
            <a:pPr marL="517525" lvl="1" indent="-228600"/>
            <a:endParaRPr lang="en-US" sz="1800" dirty="0">
              <a:ea typeface="+mn-ea"/>
              <a:cs typeface="+mn-cs"/>
            </a:endParaRPr>
          </a:p>
          <a:p>
            <a:pPr marL="228600" indent="-228600"/>
            <a:endParaRPr lang="en-US" dirty="0"/>
          </a:p>
          <a:p>
            <a:pPr marL="228600" indent="-228600"/>
            <a:endParaRPr lang="en-US" dirty="0"/>
          </a:p>
          <a:p>
            <a:pPr marL="228600" indent="-228600"/>
            <a:endParaRPr lang="en-US" sz="1600" dirty="0">
              <a:ea typeface="+mn-ea"/>
              <a:cs typeface="+mn-cs"/>
            </a:endParaRPr>
          </a:p>
          <a:p>
            <a:pPr marL="631825" lvl="1" indent="-228600"/>
            <a:endParaRPr lang="en-US" sz="1600" dirty="0">
              <a:ea typeface="+mn-ea"/>
              <a:cs typeface="+mn-cs"/>
            </a:endParaRPr>
          </a:p>
          <a:p>
            <a:pPr marL="403225" lvl="1" indent="0">
              <a:buNone/>
            </a:pPr>
            <a:endParaRPr lang="en-US" sz="1600" dirty="0">
              <a:ea typeface="+mn-ea"/>
              <a:cs typeface="+mn-cs"/>
            </a:endParaRPr>
          </a:p>
        </p:txBody>
      </p:sp>
      <p:pic>
        <p:nvPicPr>
          <p:cNvPr id="15" name="Picture 14" descr="SDE_C1_Cape Lisburne_DBQT E Siz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4671015" y="2459705"/>
            <a:ext cx="4821611" cy="2359650"/>
          </a:xfrm>
          <a:prstGeom prst="rect">
            <a:avLst/>
          </a:prstGeom>
          <a:ln>
            <a:solidFill>
              <a:schemeClr val="tx1"/>
            </a:solidFill>
          </a:ln>
        </p:spPr>
      </p:pic>
      <p:sp>
        <p:nvSpPr>
          <p:cNvPr id="5" name="TextBox 4"/>
          <p:cNvSpPr txBox="1"/>
          <p:nvPr/>
        </p:nvSpPr>
        <p:spPr>
          <a:xfrm>
            <a:off x="6282742" y="2581274"/>
            <a:ext cx="720069" cy="276999"/>
          </a:xfrm>
          <a:prstGeom prst="rect">
            <a:avLst/>
          </a:prstGeom>
          <a:noFill/>
          <a:ln>
            <a:solidFill>
              <a:srgbClr val="FF0000"/>
            </a:solidFill>
          </a:ln>
        </p:spPr>
        <p:txBody>
          <a:bodyPr wrap="none" rtlCol="0">
            <a:spAutoFit/>
          </a:bodyPr>
          <a:lstStyle/>
          <a:p>
            <a:r>
              <a:rPr lang="en-US" sz="1200" dirty="0">
                <a:solidFill>
                  <a:schemeClr val="bg1"/>
                </a:solidFill>
              </a:rPr>
              <a:t>Seawall</a:t>
            </a:r>
          </a:p>
        </p:txBody>
      </p:sp>
      <p:cxnSp>
        <p:nvCxnSpPr>
          <p:cNvPr id="10" name="Straight Arrow Connector 9"/>
          <p:cNvCxnSpPr/>
          <p:nvPr/>
        </p:nvCxnSpPr>
        <p:spPr bwMode="auto">
          <a:xfrm flipV="1">
            <a:off x="6667520" y="1927129"/>
            <a:ext cx="653447" cy="654147"/>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a:off x="6568492" y="2858273"/>
            <a:ext cx="99028" cy="190730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6511688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302263" y="1389174"/>
            <a:ext cx="6337300" cy="658812"/>
          </a:xfrm>
        </p:spPr>
        <p:txBody>
          <a:bodyPr/>
          <a:lstStyle/>
          <a:p>
            <a:r>
              <a:rPr lang="en-US" sz="3600" dirty="0"/>
              <a:t>Overview</a:t>
            </a:r>
          </a:p>
        </p:txBody>
      </p:sp>
      <p:sp>
        <p:nvSpPr>
          <p:cNvPr id="8196" name="Rectangle 3"/>
          <p:cNvSpPr>
            <a:spLocks noGrp="1" noChangeArrowheads="1"/>
          </p:cNvSpPr>
          <p:nvPr>
            <p:ph idx="1"/>
          </p:nvPr>
        </p:nvSpPr>
        <p:spPr>
          <a:xfrm>
            <a:off x="1197830" y="2480807"/>
            <a:ext cx="4278631" cy="3793360"/>
          </a:xfrm>
        </p:spPr>
        <p:txBody>
          <a:bodyPr>
            <a:normAutofit/>
          </a:bodyPr>
          <a:lstStyle/>
          <a:p>
            <a:pPr>
              <a:lnSpc>
                <a:spcPct val="150000"/>
              </a:lnSpc>
            </a:pPr>
            <a:r>
              <a:rPr lang="en-US" dirty="0"/>
              <a:t>Our AOR</a:t>
            </a:r>
          </a:p>
          <a:p>
            <a:pPr>
              <a:lnSpc>
                <a:spcPct val="150000"/>
              </a:lnSpc>
            </a:pPr>
            <a:r>
              <a:rPr lang="en-US" dirty="0"/>
              <a:t>Alaska Radar Sites (ARS) &amp; </a:t>
            </a:r>
            <a:r>
              <a:rPr lang="en-US" dirty="0" err="1"/>
              <a:t>Eareckson</a:t>
            </a:r>
            <a:r>
              <a:rPr lang="en-US" dirty="0"/>
              <a:t> Air Station (EAS)</a:t>
            </a:r>
          </a:p>
          <a:p>
            <a:pPr>
              <a:lnSpc>
                <a:spcPct val="150000"/>
              </a:lnSpc>
            </a:pPr>
            <a:r>
              <a:rPr lang="en-US" dirty="0"/>
              <a:t>Cape Lisburne and the Seawall Repair</a:t>
            </a:r>
          </a:p>
          <a:p>
            <a:pPr>
              <a:lnSpc>
                <a:spcPct val="150000"/>
              </a:lnSpc>
              <a:buFont typeface="Wingdings" pitchFamily="2" charset="2"/>
              <a:buNone/>
            </a:pPr>
            <a:r>
              <a:rPr lang="en-US" sz="1600" dirty="0"/>
              <a:t>	  </a:t>
            </a:r>
          </a:p>
        </p:txBody>
      </p:sp>
      <p:pic>
        <p:nvPicPr>
          <p:cNvPr id="5" name="Picture 4">
            <a:extLst>
              <a:ext uri="{FF2B5EF4-FFF2-40B4-BE49-F238E27FC236}">
                <a16:creationId xmlns:a16="http://schemas.microsoft.com/office/drawing/2014/main" id="{9D0CB95F-8C14-4731-A639-DC55DA890B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7851" y="2902226"/>
            <a:ext cx="2872093" cy="2671638"/>
          </a:xfrm>
          <a:prstGeom prst="rect">
            <a:avLst/>
          </a:prstGeom>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293DC-E981-4D36-9E84-507FBFF67B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1879" y="748568"/>
            <a:ext cx="7479389" cy="5337861"/>
          </a:xfrm>
          <a:prstGeom prst="rect">
            <a:avLst/>
          </a:prstGeom>
        </p:spPr>
      </p:pic>
      <p:sp>
        <p:nvSpPr>
          <p:cNvPr id="6" name="Oval 5">
            <a:extLst>
              <a:ext uri="{FF2B5EF4-FFF2-40B4-BE49-F238E27FC236}">
                <a16:creationId xmlns:a16="http://schemas.microsoft.com/office/drawing/2014/main" id="{F96B1267-B52C-4131-8CCD-FDE433677D0D}"/>
              </a:ext>
            </a:extLst>
          </p:cNvPr>
          <p:cNvSpPr/>
          <p:nvPr/>
        </p:nvSpPr>
        <p:spPr>
          <a:xfrm rot="19150057">
            <a:off x="6624607" y="1784278"/>
            <a:ext cx="513767" cy="2063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6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94421"/>
            <a:ext cx="6798734" cy="1303867"/>
          </a:xfrm>
        </p:spPr>
        <p:txBody>
          <a:bodyPr/>
          <a:lstStyle/>
          <a:p>
            <a:r>
              <a:rPr lang="en-US" dirty="0"/>
              <a:t>Timeline of Events</a:t>
            </a:r>
          </a:p>
        </p:txBody>
      </p:sp>
      <p:sp>
        <p:nvSpPr>
          <p:cNvPr id="3" name="Content Placeholder 2"/>
          <p:cNvSpPr>
            <a:spLocks noGrp="1"/>
          </p:cNvSpPr>
          <p:nvPr>
            <p:ph idx="1"/>
          </p:nvPr>
        </p:nvSpPr>
        <p:spPr>
          <a:xfrm>
            <a:off x="698241" y="1604913"/>
            <a:ext cx="4017692" cy="2482086"/>
          </a:xfrm>
          <a:solidFill>
            <a:schemeClr val="bg1">
              <a:lumMod val="95000"/>
            </a:schemeClr>
          </a:solidFill>
        </p:spPr>
        <p:txBody>
          <a:bodyPr>
            <a:normAutofit fontScale="92500"/>
          </a:bodyPr>
          <a:lstStyle/>
          <a:p>
            <a:pPr>
              <a:spcBef>
                <a:spcPts val="0"/>
              </a:spcBef>
              <a:spcAft>
                <a:spcPts val="0"/>
              </a:spcAft>
            </a:pPr>
            <a:r>
              <a:rPr lang="en-US" sz="2000" dirty="0"/>
              <a:t>Shorter winters and less sea ice accelerating coastal erosion </a:t>
            </a:r>
          </a:p>
          <a:p>
            <a:pPr>
              <a:spcBef>
                <a:spcPts val="0"/>
              </a:spcBef>
              <a:spcAft>
                <a:spcPts val="0"/>
              </a:spcAft>
            </a:pPr>
            <a:r>
              <a:rPr lang="en-US" sz="2000" dirty="0"/>
              <a:t>Major storm September  2012</a:t>
            </a:r>
          </a:p>
          <a:p>
            <a:pPr>
              <a:spcBef>
                <a:spcPts val="0"/>
              </a:spcBef>
              <a:spcAft>
                <a:spcPts val="0"/>
              </a:spcAft>
            </a:pPr>
            <a:r>
              <a:rPr lang="en-US" sz="2000" dirty="0"/>
              <a:t>Exhausted existing quarry</a:t>
            </a:r>
          </a:p>
          <a:p>
            <a:pPr>
              <a:spcBef>
                <a:spcPts val="0"/>
              </a:spcBef>
              <a:spcAft>
                <a:spcPts val="0"/>
              </a:spcAft>
            </a:pPr>
            <a:r>
              <a:rPr lang="en-US" sz="2000" dirty="0"/>
              <a:t>New storm November 2013</a:t>
            </a:r>
          </a:p>
          <a:p>
            <a:pPr>
              <a:spcBef>
                <a:spcPts val="0"/>
              </a:spcBef>
              <a:spcAft>
                <a:spcPts val="0"/>
              </a:spcAft>
            </a:pPr>
            <a:r>
              <a:rPr lang="en-US" sz="2000" dirty="0"/>
              <a:t>June 2014 USACE surveys/studies</a:t>
            </a:r>
          </a:p>
          <a:p>
            <a:pPr>
              <a:spcBef>
                <a:spcPts val="0"/>
              </a:spcBef>
              <a:spcAft>
                <a:spcPts val="0"/>
              </a:spcAft>
            </a:pPr>
            <a:r>
              <a:rPr lang="en-US" sz="2000" dirty="0"/>
              <a:t>Construction Awarded to Orion Marine Construction Sep 2015, $41M</a:t>
            </a:r>
          </a:p>
          <a:p>
            <a:pPr>
              <a:spcBef>
                <a:spcPts val="0"/>
              </a:spcBef>
              <a:spcAft>
                <a:spcPts val="0"/>
              </a:spcAft>
            </a:pPr>
            <a:endParaRPr lang="en-US" sz="2000" dirty="0"/>
          </a:p>
        </p:txBody>
      </p:sp>
      <p:pic>
        <p:nvPicPr>
          <p:cNvPr id="4" name="Picture 3" descr="8.JPG"/>
          <p:cNvPicPr>
            <a:picLocks noChangeAspect="1"/>
          </p:cNvPicPr>
          <p:nvPr/>
        </p:nvPicPr>
        <p:blipFill>
          <a:blip r:embed="rId3" cstate="email"/>
          <a:stretch>
            <a:fillRect/>
          </a:stretch>
        </p:blipFill>
        <p:spPr>
          <a:xfrm>
            <a:off x="4865223" y="4218802"/>
            <a:ext cx="3379361" cy="1895475"/>
          </a:xfrm>
          <a:prstGeom prst="rect">
            <a:avLst/>
          </a:prstGeom>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65223" y="1780402"/>
            <a:ext cx="3379361" cy="1905000"/>
          </a:xfrm>
          <a:prstGeom prst="rect">
            <a:avLst/>
          </a:prstGeom>
          <a:noFill/>
          <a:ln w="9525">
            <a:solidFill>
              <a:schemeClr val="tx1"/>
            </a:solidFill>
            <a:miter lim="800000"/>
            <a:headEnd/>
            <a:tailEnd/>
          </a:ln>
          <a:effectLst/>
        </p:spPr>
      </p:pic>
      <p:sp>
        <p:nvSpPr>
          <p:cNvPr id="5" name="TextBox 4"/>
          <p:cNvSpPr txBox="1"/>
          <p:nvPr/>
        </p:nvSpPr>
        <p:spPr>
          <a:xfrm>
            <a:off x="4865223" y="3685402"/>
            <a:ext cx="3379361" cy="276999"/>
          </a:xfrm>
          <a:prstGeom prst="rect">
            <a:avLst/>
          </a:prstGeom>
          <a:noFill/>
        </p:spPr>
        <p:txBody>
          <a:bodyPr wrap="square" rtlCol="0">
            <a:spAutoFit/>
          </a:bodyPr>
          <a:lstStyle/>
          <a:p>
            <a:r>
              <a:rPr lang="en-US" sz="1200" dirty="0"/>
              <a:t>September 2012 – waves on runway</a:t>
            </a:r>
          </a:p>
        </p:txBody>
      </p:sp>
      <p:sp>
        <p:nvSpPr>
          <p:cNvPr id="9" name="TextBox 8"/>
          <p:cNvSpPr txBox="1"/>
          <p:nvPr/>
        </p:nvSpPr>
        <p:spPr>
          <a:xfrm>
            <a:off x="4865222" y="6115051"/>
            <a:ext cx="3379361" cy="276999"/>
          </a:xfrm>
          <a:prstGeom prst="rect">
            <a:avLst/>
          </a:prstGeom>
          <a:noFill/>
        </p:spPr>
        <p:txBody>
          <a:bodyPr wrap="square" rtlCol="0">
            <a:spAutoFit/>
          </a:bodyPr>
          <a:lstStyle/>
          <a:p>
            <a:r>
              <a:rPr lang="en-US" sz="1200" dirty="0"/>
              <a:t>November 2013 – hole in seawall</a:t>
            </a:r>
          </a:p>
        </p:txBody>
      </p:sp>
      <p:sp>
        <p:nvSpPr>
          <p:cNvPr id="10" name="TextBox 9"/>
          <p:cNvSpPr txBox="1"/>
          <p:nvPr/>
        </p:nvSpPr>
        <p:spPr>
          <a:xfrm>
            <a:off x="1123950" y="5772924"/>
            <a:ext cx="3379361" cy="276999"/>
          </a:xfrm>
          <a:prstGeom prst="rect">
            <a:avLst/>
          </a:prstGeom>
          <a:noFill/>
        </p:spPr>
        <p:txBody>
          <a:bodyPr wrap="square" rtlCol="0">
            <a:spAutoFit/>
          </a:bodyPr>
          <a:lstStyle/>
          <a:p>
            <a:r>
              <a:rPr lang="en-US" sz="1200" dirty="0"/>
              <a:t>Summer 2014 – ARCTEC repairs seawall</a:t>
            </a:r>
          </a:p>
        </p:txBody>
      </p:sp>
      <p:pic>
        <p:nvPicPr>
          <p:cNvPr id="11" name="Picture 2">
            <a:extLst>
              <a:ext uri="{FF2B5EF4-FFF2-40B4-BE49-F238E27FC236}">
                <a16:creationId xmlns:a16="http://schemas.microsoft.com/office/drawing/2014/main" id="{65898C49-40E6-417C-9BDD-DDAAE592F955}"/>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43000" y="4193301"/>
            <a:ext cx="3441782"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4FD9E79F-44C5-40BF-BE22-7B7AF6A4A60B}"/>
              </a:ext>
            </a:extLst>
          </p:cNvPr>
          <p:cNvSpPr txBox="1"/>
          <p:nvPr/>
        </p:nvSpPr>
        <p:spPr>
          <a:xfrm>
            <a:off x="1123950" y="6080025"/>
            <a:ext cx="3379361" cy="276999"/>
          </a:xfrm>
          <a:prstGeom prst="rect">
            <a:avLst/>
          </a:prstGeom>
          <a:noFill/>
        </p:spPr>
        <p:txBody>
          <a:bodyPr wrap="square" rtlCol="0">
            <a:spAutoFit/>
          </a:bodyPr>
          <a:lstStyle/>
          <a:p>
            <a:r>
              <a:rPr lang="en-US" sz="1200" dirty="0"/>
              <a:t>Summer 2014 – ARCTEC repairs seawall</a:t>
            </a:r>
          </a:p>
        </p:txBody>
      </p:sp>
      <p:sp>
        <p:nvSpPr>
          <p:cNvPr id="6" name="Oval 5"/>
          <p:cNvSpPr/>
          <p:nvPr/>
        </p:nvSpPr>
        <p:spPr>
          <a:xfrm>
            <a:off x="5406888" y="4952847"/>
            <a:ext cx="1242391" cy="427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86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0AE0-2ACB-446A-98E5-8257736307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389F9D-B24F-4C0C-BF3B-585FB7B8E4B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3DD1C1-563D-448C-909D-9596348A5598}"/>
              </a:ext>
            </a:extLst>
          </p:cNvPr>
          <p:cNvPicPr/>
          <p:nvPr/>
        </p:nvPicPr>
        <p:blipFill rotWithShape="1">
          <a:blip r:embed="rId2"/>
          <a:srcRect l="9898" t="16895" r="57242" b="3908"/>
          <a:stretch/>
        </p:blipFill>
        <p:spPr bwMode="auto">
          <a:xfrm>
            <a:off x="31432" y="350520"/>
            <a:ext cx="9081135" cy="6156960"/>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AA81AE33-4418-480C-A61F-3522DDE98860}"/>
              </a:ext>
            </a:extLst>
          </p:cNvPr>
          <p:cNvGrpSpPr/>
          <p:nvPr/>
        </p:nvGrpSpPr>
        <p:grpSpPr>
          <a:xfrm>
            <a:off x="411654" y="2490135"/>
            <a:ext cx="765211" cy="1966251"/>
            <a:chOff x="411654" y="2490135"/>
            <a:chExt cx="765211" cy="1966251"/>
          </a:xfrm>
        </p:grpSpPr>
        <p:sp>
          <p:nvSpPr>
            <p:cNvPr id="10" name="Rectangle 9">
              <a:extLst>
                <a:ext uri="{FF2B5EF4-FFF2-40B4-BE49-F238E27FC236}">
                  <a16:creationId xmlns:a16="http://schemas.microsoft.com/office/drawing/2014/main" id="{365CF5FB-0BAA-4C2F-ADB9-6858CFE1F6CA}"/>
                </a:ext>
              </a:extLst>
            </p:cNvPr>
            <p:cNvSpPr/>
            <p:nvPr/>
          </p:nvSpPr>
          <p:spPr>
            <a:xfrm>
              <a:off x="411654" y="2657897"/>
              <a:ext cx="756745" cy="1303867"/>
            </a:xfrm>
            <a:prstGeom prst="rect">
              <a:avLst/>
            </a:prstGeom>
            <a:solidFill>
              <a:srgbClr val="0066FF">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A0C0CCC-1253-40B9-9522-B2976A0C6B5E}"/>
                </a:ext>
              </a:extLst>
            </p:cNvPr>
            <p:cNvCxnSpPr/>
            <p:nvPr/>
          </p:nvCxnSpPr>
          <p:spPr>
            <a:xfrm flipV="1">
              <a:off x="1176865" y="2490135"/>
              <a:ext cx="0" cy="196625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16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9CAF-D3A1-4794-B089-C5EFA4BC1207}"/>
              </a:ext>
            </a:extLst>
          </p:cNvPr>
          <p:cNvSpPr>
            <a:spLocks noGrp="1"/>
          </p:cNvSpPr>
          <p:nvPr>
            <p:ph type="title"/>
          </p:nvPr>
        </p:nvSpPr>
        <p:spPr/>
        <p:txBody>
          <a:bodyPr/>
          <a:lstStyle/>
          <a:p>
            <a:r>
              <a:rPr lang="en-US" dirty="0"/>
              <a:t>Construction Challenges</a:t>
            </a:r>
          </a:p>
        </p:txBody>
      </p:sp>
      <p:sp>
        <p:nvSpPr>
          <p:cNvPr id="3" name="Content Placeholder 2">
            <a:extLst>
              <a:ext uri="{FF2B5EF4-FFF2-40B4-BE49-F238E27FC236}">
                <a16:creationId xmlns:a16="http://schemas.microsoft.com/office/drawing/2014/main" id="{63EA9121-2581-4EAE-BB54-B1718AAE18B5}"/>
              </a:ext>
            </a:extLst>
          </p:cNvPr>
          <p:cNvSpPr>
            <a:spLocks noGrp="1"/>
          </p:cNvSpPr>
          <p:nvPr>
            <p:ph idx="1"/>
          </p:nvPr>
        </p:nvSpPr>
        <p:spPr>
          <a:xfrm>
            <a:off x="753531" y="2497666"/>
            <a:ext cx="6798736" cy="3444997"/>
          </a:xfrm>
        </p:spPr>
        <p:txBody>
          <a:bodyPr/>
          <a:lstStyle/>
          <a:p>
            <a:r>
              <a:rPr lang="en-US" dirty="0"/>
              <a:t>Materials/Fuel Delivery</a:t>
            </a:r>
          </a:p>
          <a:p>
            <a:r>
              <a:rPr lang="en-US" dirty="0"/>
              <a:t>Quarry/Explosives Requirements</a:t>
            </a:r>
          </a:p>
          <a:p>
            <a:r>
              <a:rPr lang="en-US" dirty="0"/>
              <a:t>Construction Season</a:t>
            </a:r>
          </a:p>
          <a:p>
            <a:r>
              <a:rPr lang="en-US" dirty="0" err="1"/>
              <a:t>Mancamp</a:t>
            </a:r>
            <a:r>
              <a:rPr lang="en-US" dirty="0"/>
              <a:t>/Sewage Treatment</a:t>
            </a:r>
          </a:p>
          <a:p>
            <a:r>
              <a:rPr lang="en-US" dirty="0"/>
              <a:t>Wildlife</a:t>
            </a:r>
          </a:p>
          <a:p>
            <a:endParaRPr lang="en-US" dirty="0"/>
          </a:p>
          <a:p>
            <a:endParaRPr lang="en-US" dirty="0"/>
          </a:p>
        </p:txBody>
      </p:sp>
      <p:pic>
        <p:nvPicPr>
          <p:cNvPr id="23" name="Picture 22">
            <a:extLst>
              <a:ext uri="{FF2B5EF4-FFF2-40B4-BE49-F238E27FC236}">
                <a16:creationId xmlns:a16="http://schemas.microsoft.com/office/drawing/2014/main" id="{8E9D892F-470B-4A09-90AF-C7DD55DFF1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8333" y="4660332"/>
            <a:ext cx="2286847" cy="1791264"/>
          </a:xfrm>
          <a:prstGeom prst="rect">
            <a:avLst/>
          </a:prstGeom>
          <a:ln>
            <a:solidFill>
              <a:srgbClr val="888F01"/>
            </a:solidFill>
          </a:ln>
        </p:spPr>
      </p:pic>
      <p:pic>
        <p:nvPicPr>
          <p:cNvPr id="25" name="Picture 24">
            <a:extLst>
              <a:ext uri="{FF2B5EF4-FFF2-40B4-BE49-F238E27FC236}">
                <a16:creationId xmlns:a16="http://schemas.microsoft.com/office/drawing/2014/main" id="{584FF950-87A9-4C11-A20D-37456FC216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6319" y="2407433"/>
            <a:ext cx="2626360" cy="1971040"/>
          </a:xfrm>
          <a:prstGeom prst="rect">
            <a:avLst/>
          </a:prstGeom>
          <a:ln>
            <a:solidFill>
              <a:srgbClr val="888F01"/>
            </a:solidFill>
          </a:ln>
        </p:spPr>
      </p:pic>
      <p:pic>
        <p:nvPicPr>
          <p:cNvPr id="27" name="Picture 26">
            <a:extLst>
              <a:ext uri="{FF2B5EF4-FFF2-40B4-BE49-F238E27FC236}">
                <a16:creationId xmlns:a16="http://schemas.microsoft.com/office/drawing/2014/main" id="{A170FA79-C2A8-4554-A569-79944DDF6D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85180" y="4295771"/>
            <a:ext cx="2874433" cy="2155825"/>
          </a:xfrm>
          <a:prstGeom prst="rect">
            <a:avLst/>
          </a:prstGeom>
          <a:ln>
            <a:solidFill>
              <a:srgbClr val="888F01"/>
            </a:solidFill>
          </a:ln>
        </p:spPr>
      </p:pic>
      <p:grpSp>
        <p:nvGrpSpPr>
          <p:cNvPr id="10" name="Group 9"/>
          <p:cNvGrpSpPr/>
          <p:nvPr/>
        </p:nvGrpSpPr>
        <p:grpSpPr>
          <a:xfrm>
            <a:off x="3598333" y="1974434"/>
            <a:ext cx="5144346" cy="4471595"/>
            <a:chOff x="3598333" y="1974434"/>
            <a:chExt cx="5144346" cy="4471595"/>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935" y="3756721"/>
              <a:ext cx="3585744" cy="268930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44161" y="4666826"/>
              <a:ext cx="2033375" cy="152503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1230" y="1974434"/>
              <a:ext cx="2416538" cy="1812404"/>
            </a:xfrm>
            <a:prstGeom prst="rect">
              <a:avLst/>
            </a:prstGeom>
          </p:spPr>
        </p:pic>
      </p:grpSp>
    </p:spTree>
    <p:extLst>
      <p:ext uri="{BB962C8B-B14F-4D97-AF65-F5344CB8AC3E}">
        <p14:creationId xmlns:p14="http://schemas.microsoft.com/office/powerpoint/2010/main" val="23994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4C25B5-2CB5-4187-8922-0F2985694FB8}"/>
              </a:ext>
            </a:extLst>
          </p:cNvPr>
          <p:cNvSpPr txBox="1"/>
          <p:nvPr/>
        </p:nvSpPr>
        <p:spPr>
          <a:xfrm>
            <a:off x="1981259" y="695698"/>
            <a:ext cx="5147733" cy="1138773"/>
          </a:xfrm>
          <a:prstGeom prst="rect">
            <a:avLst/>
          </a:prstGeom>
          <a:noFill/>
        </p:spPr>
        <p:txBody>
          <a:bodyPr wrap="square" rtlCol="0">
            <a:spAutoFit/>
          </a:bodyPr>
          <a:lstStyle/>
          <a:p>
            <a:r>
              <a:rPr lang="en-US" sz="4400" dirty="0">
                <a:solidFill>
                  <a:srgbClr val="0C2D83"/>
                </a:solidFill>
                <a:latin typeface="+mn-lt"/>
              </a:rPr>
              <a:t>Barging and Logistics</a:t>
            </a:r>
            <a:endParaRPr lang="en-US" sz="4000" dirty="0">
              <a:solidFill>
                <a:srgbClr val="0C2D83"/>
              </a:solidFill>
              <a:latin typeface="+mn-lt"/>
            </a:endParaRPr>
          </a:p>
          <a:p>
            <a:pPr marL="342900" indent="-342900">
              <a:buFontTx/>
              <a:buChar char="-"/>
            </a:pPr>
            <a:r>
              <a:rPr lang="en-US" sz="2400" dirty="0">
                <a:solidFill>
                  <a:srgbClr val="0C2D83"/>
                </a:solidFill>
                <a:latin typeface="+mj-lt"/>
              </a:rPr>
              <a:t>Beach Landings</a:t>
            </a:r>
          </a:p>
        </p:txBody>
      </p:sp>
      <p:pic>
        <p:nvPicPr>
          <p:cNvPr id="5" name="Picture 4">
            <a:extLst>
              <a:ext uri="{FF2B5EF4-FFF2-40B4-BE49-F238E27FC236}">
                <a16:creationId xmlns:a16="http://schemas.microsoft.com/office/drawing/2014/main" id="{9A224210-9E64-4233-A014-BF5B1DD610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568" y="2014802"/>
            <a:ext cx="4310168" cy="3232626"/>
          </a:xfrm>
          <a:prstGeom prst="rect">
            <a:avLst/>
          </a:prstGeom>
        </p:spPr>
      </p:pic>
      <p:pic>
        <p:nvPicPr>
          <p:cNvPr id="9" name="Picture 8">
            <a:extLst>
              <a:ext uri="{FF2B5EF4-FFF2-40B4-BE49-F238E27FC236}">
                <a16:creationId xmlns:a16="http://schemas.microsoft.com/office/drawing/2014/main" id="{96D9CA60-EF78-4F9F-BF84-359DFCF570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945" y="3886298"/>
            <a:ext cx="3629679" cy="2722259"/>
          </a:xfrm>
          <a:prstGeom prst="rect">
            <a:avLst/>
          </a:prstGeom>
        </p:spPr>
      </p:pic>
      <p:pic>
        <p:nvPicPr>
          <p:cNvPr id="11" name="Picture 10">
            <a:extLst>
              <a:ext uri="{FF2B5EF4-FFF2-40B4-BE49-F238E27FC236}">
                <a16:creationId xmlns:a16="http://schemas.microsoft.com/office/drawing/2014/main" id="{D71CD0F0-9D9A-4BB4-8092-4CE242CB64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9736" y="2014801"/>
            <a:ext cx="3654436" cy="2740827"/>
          </a:xfrm>
          <a:prstGeom prst="rect">
            <a:avLst/>
          </a:prstGeom>
        </p:spPr>
      </p:pic>
    </p:spTree>
    <p:extLst>
      <p:ext uri="{BB962C8B-B14F-4D97-AF65-F5344CB8AC3E}">
        <p14:creationId xmlns:p14="http://schemas.microsoft.com/office/powerpoint/2010/main" val="189161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143ED3-E525-41A4-9E22-5EBED72D9B11}"/>
              </a:ext>
            </a:extLst>
          </p:cNvPr>
          <p:cNvSpPr txBox="1"/>
          <p:nvPr/>
        </p:nvSpPr>
        <p:spPr>
          <a:xfrm>
            <a:off x="2217714" y="592224"/>
            <a:ext cx="4986866" cy="1015663"/>
          </a:xfrm>
          <a:prstGeom prst="rect">
            <a:avLst/>
          </a:prstGeom>
          <a:noFill/>
        </p:spPr>
        <p:txBody>
          <a:bodyPr wrap="square" rtlCol="0">
            <a:spAutoFit/>
          </a:bodyPr>
          <a:lstStyle/>
          <a:p>
            <a:r>
              <a:rPr lang="en-US" sz="4800" dirty="0">
                <a:latin typeface="+mn-lt"/>
              </a:rPr>
              <a:t>Quarry Operations</a:t>
            </a:r>
          </a:p>
          <a:p>
            <a:endParaRPr lang="en-US" sz="1200" dirty="0">
              <a:latin typeface="+mn-lt"/>
            </a:endParaRPr>
          </a:p>
        </p:txBody>
      </p:sp>
      <p:pic>
        <p:nvPicPr>
          <p:cNvPr id="17" name="Picture 16">
            <a:extLst>
              <a:ext uri="{FF2B5EF4-FFF2-40B4-BE49-F238E27FC236}">
                <a16:creationId xmlns:a16="http://schemas.microsoft.com/office/drawing/2014/main" id="{CCE6B453-1F25-45ED-90A7-A4043DFD1F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547" y="1800235"/>
            <a:ext cx="4652479" cy="3489360"/>
          </a:xfrm>
          <a:prstGeom prst="rect">
            <a:avLst/>
          </a:prstGeom>
          <a:ln>
            <a:solidFill>
              <a:schemeClr val="tx1"/>
            </a:solidFill>
          </a:ln>
        </p:spPr>
      </p:pic>
      <p:pic>
        <p:nvPicPr>
          <p:cNvPr id="12" name="Picture 11">
            <a:extLst>
              <a:ext uri="{FF2B5EF4-FFF2-40B4-BE49-F238E27FC236}">
                <a16:creationId xmlns:a16="http://schemas.microsoft.com/office/drawing/2014/main" id="{A843AAF3-BA0B-47C5-B43F-F00180AA82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5860" y="3051313"/>
            <a:ext cx="4399721" cy="3299791"/>
          </a:xfrm>
          <a:prstGeom prst="rect">
            <a:avLst/>
          </a:prstGeom>
          <a:ln>
            <a:solidFill>
              <a:schemeClr val="tx1"/>
            </a:solidFill>
          </a:ln>
        </p:spPr>
      </p:pic>
    </p:spTree>
    <p:extLst>
      <p:ext uri="{BB962C8B-B14F-4D97-AF65-F5344CB8AC3E}">
        <p14:creationId xmlns:p14="http://schemas.microsoft.com/office/powerpoint/2010/main" val="3673424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6" y="3413125"/>
            <a:ext cx="4593166" cy="3444875"/>
          </a:xfrm>
        </p:spPr>
      </p:pic>
      <p:pic>
        <p:nvPicPr>
          <p:cNvPr id="6" name="Picture 5">
            <a:extLst>
              <a:ext uri="{FF2B5EF4-FFF2-40B4-BE49-F238E27FC236}">
                <a16:creationId xmlns:a16="http://schemas.microsoft.com/office/drawing/2014/main" id="{FAFF9C8B-0138-4187-8B5B-968B3130D3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2983" y="-50905"/>
            <a:ext cx="4691017" cy="3518263"/>
          </a:xfrm>
          <a:prstGeom prst="rect">
            <a:avLst/>
          </a:prstGeom>
        </p:spPr>
      </p:pic>
      <p:pic>
        <p:nvPicPr>
          <p:cNvPr id="7" name="Picture 6">
            <a:extLst>
              <a:ext uri="{FF2B5EF4-FFF2-40B4-BE49-F238E27FC236}">
                <a16:creationId xmlns:a16="http://schemas.microsoft.com/office/drawing/2014/main" id="{BA057907-6BD3-4D99-950F-A54D941E90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13" y="-30895"/>
            <a:ext cx="4691017" cy="3518263"/>
          </a:xfrm>
          <a:prstGeom prst="rect">
            <a:avLst/>
          </a:prstGeom>
        </p:spPr>
      </p:pic>
      <p:pic>
        <p:nvPicPr>
          <p:cNvPr id="8" name="Picture 7">
            <a:extLst>
              <a:ext uri="{FF2B5EF4-FFF2-40B4-BE49-F238E27FC236}">
                <a16:creationId xmlns:a16="http://schemas.microsoft.com/office/drawing/2014/main" id="{07936F6D-7E0B-43B5-828F-99CD41ECC8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98505" y="3448878"/>
            <a:ext cx="4545495" cy="3409122"/>
          </a:xfrm>
          <a:prstGeom prst="rect">
            <a:avLst/>
          </a:prstGeom>
        </p:spPr>
      </p:pic>
    </p:spTree>
    <p:extLst>
      <p:ext uri="{BB962C8B-B14F-4D97-AF65-F5344CB8AC3E}">
        <p14:creationId xmlns:p14="http://schemas.microsoft.com/office/powerpoint/2010/main" val="398956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2696" y="3376951"/>
            <a:ext cx="4593166" cy="3444875"/>
          </a:xfrm>
        </p:spPr>
      </p:pic>
      <p:pic>
        <p:nvPicPr>
          <p:cNvPr id="4" name="Picture 3">
            <a:extLst>
              <a:ext uri="{FF2B5EF4-FFF2-40B4-BE49-F238E27FC236}">
                <a16:creationId xmlns:a16="http://schemas.microsoft.com/office/drawing/2014/main" id="{1B554804-3127-446A-BF77-0C822D294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855"/>
          <a:stretch/>
        </p:blipFill>
        <p:spPr>
          <a:xfrm>
            <a:off x="0" y="1"/>
            <a:ext cx="5995844" cy="43235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04" y="3929539"/>
            <a:ext cx="3856383" cy="2892287"/>
          </a:xfrm>
          <a:prstGeom prst="rect">
            <a:avLst/>
          </a:prstGeom>
        </p:spPr>
      </p:pic>
    </p:spTree>
    <p:extLst>
      <p:ext uri="{BB962C8B-B14F-4D97-AF65-F5344CB8AC3E}">
        <p14:creationId xmlns:p14="http://schemas.microsoft.com/office/powerpoint/2010/main" val="3601544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EB09-820D-4E29-95D5-446D245A52E7}"/>
              </a:ext>
            </a:extLst>
          </p:cNvPr>
          <p:cNvSpPr>
            <a:spLocks noGrp="1"/>
          </p:cNvSpPr>
          <p:nvPr>
            <p:ph type="title"/>
          </p:nvPr>
        </p:nvSpPr>
        <p:spPr>
          <a:xfrm>
            <a:off x="1176866" y="726493"/>
            <a:ext cx="6798734" cy="1303867"/>
          </a:xfrm>
        </p:spPr>
        <p:txBody>
          <a:bodyPr>
            <a:normAutofit/>
          </a:bodyPr>
          <a:lstStyle/>
          <a:p>
            <a:r>
              <a:rPr lang="en-US" dirty="0"/>
              <a:t>Construction Seasons</a:t>
            </a:r>
            <a:br>
              <a:rPr lang="en-US" dirty="0"/>
            </a:br>
            <a:endParaRPr lang="en-US" sz="2200" dirty="0"/>
          </a:p>
        </p:txBody>
      </p:sp>
      <p:grpSp>
        <p:nvGrpSpPr>
          <p:cNvPr id="3" name="Group 2"/>
          <p:cNvGrpSpPr/>
          <p:nvPr/>
        </p:nvGrpSpPr>
        <p:grpSpPr>
          <a:xfrm>
            <a:off x="1176866" y="1679713"/>
            <a:ext cx="6973221" cy="4711149"/>
            <a:chOff x="1693885" y="2464903"/>
            <a:chExt cx="5764696" cy="3925959"/>
          </a:xfrm>
        </p:grpSpPr>
        <p:pic>
          <p:nvPicPr>
            <p:cNvPr id="5" name="Picture 4">
              <a:extLst>
                <a:ext uri="{FF2B5EF4-FFF2-40B4-BE49-F238E27FC236}">
                  <a16:creationId xmlns:a16="http://schemas.microsoft.com/office/drawing/2014/main" id="{9ADEA1E0-2805-408B-B395-4C749929E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3886" y="4340638"/>
              <a:ext cx="2947678" cy="2050222"/>
            </a:xfrm>
            <a:prstGeom prst="rect">
              <a:avLst/>
            </a:prstGeom>
          </p:spPr>
        </p:pic>
        <p:pic>
          <p:nvPicPr>
            <p:cNvPr id="11" name="Picture 10">
              <a:extLst>
                <a:ext uri="{FF2B5EF4-FFF2-40B4-BE49-F238E27FC236}">
                  <a16:creationId xmlns:a16="http://schemas.microsoft.com/office/drawing/2014/main" id="{139B89F1-B06F-4D67-ACD6-A5313A35E0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0903" y="2464903"/>
              <a:ext cx="2947678" cy="2050222"/>
            </a:xfrm>
            <a:prstGeom prst="rect">
              <a:avLst/>
            </a:prstGeom>
          </p:spPr>
        </p:pic>
        <p:pic>
          <p:nvPicPr>
            <p:cNvPr id="13" name="Picture 12">
              <a:extLst>
                <a:ext uri="{FF2B5EF4-FFF2-40B4-BE49-F238E27FC236}">
                  <a16:creationId xmlns:a16="http://schemas.microsoft.com/office/drawing/2014/main" id="{2693CCE1-193A-44FA-86C7-F5C7A999DF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93885" y="2464904"/>
              <a:ext cx="2947678" cy="2050222"/>
            </a:xfrm>
            <a:prstGeom prst="rect">
              <a:avLst/>
            </a:prstGeom>
          </p:spPr>
        </p:pic>
        <p:pic>
          <p:nvPicPr>
            <p:cNvPr id="10" name="Picture 9">
              <a:extLst>
                <a:ext uri="{FF2B5EF4-FFF2-40B4-BE49-F238E27FC236}">
                  <a16:creationId xmlns:a16="http://schemas.microsoft.com/office/drawing/2014/main" id="{98040F53-1432-45EB-9419-3C9A7DCE4E8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1218"/>
            <a:stretch/>
          </p:blipFill>
          <p:spPr>
            <a:xfrm>
              <a:off x="4641562" y="4515126"/>
              <a:ext cx="2817017" cy="1875736"/>
            </a:xfrm>
            <a:prstGeom prst="rect">
              <a:avLst/>
            </a:prstGeom>
          </p:spPr>
        </p:pic>
      </p:grpSp>
    </p:spTree>
    <p:extLst>
      <p:ext uri="{BB962C8B-B14F-4D97-AF65-F5344CB8AC3E}">
        <p14:creationId xmlns:p14="http://schemas.microsoft.com/office/powerpoint/2010/main" val="941707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A917679-B23D-435A-886B-B52965DD36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643855"/>
            <a:ext cx="9144000" cy="2041838"/>
          </a:xfrm>
          <a:prstGeom prst="rect">
            <a:avLst/>
          </a:prstGeom>
        </p:spPr>
      </p:pic>
      <p:sp>
        <p:nvSpPr>
          <p:cNvPr id="2" name="Title 1">
            <a:extLst>
              <a:ext uri="{FF2B5EF4-FFF2-40B4-BE49-F238E27FC236}">
                <a16:creationId xmlns:a16="http://schemas.microsoft.com/office/drawing/2014/main" id="{1B4E8BE7-5FBC-46DC-9185-4DD49B1B3E91}"/>
              </a:ext>
            </a:extLst>
          </p:cNvPr>
          <p:cNvSpPr>
            <a:spLocks noGrp="1"/>
          </p:cNvSpPr>
          <p:nvPr>
            <p:ph type="title"/>
          </p:nvPr>
        </p:nvSpPr>
        <p:spPr>
          <a:xfrm>
            <a:off x="707185" y="835458"/>
            <a:ext cx="7729629" cy="1781618"/>
          </a:xfrm>
        </p:spPr>
        <p:txBody>
          <a:bodyPr>
            <a:normAutofit/>
          </a:bodyPr>
          <a:lstStyle/>
          <a:p>
            <a:r>
              <a:rPr lang="en-US" dirty="0"/>
              <a:t>Limited Beds/Kitchen Space</a:t>
            </a:r>
            <a:br>
              <a:rPr lang="en-US" dirty="0"/>
            </a:br>
            <a:endParaRPr lang="en-US" dirty="0"/>
          </a:p>
        </p:txBody>
      </p:sp>
      <p:sp>
        <p:nvSpPr>
          <p:cNvPr id="3" name="TextBox 2">
            <a:extLst>
              <a:ext uri="{FF2B5EF4-FFF2-40B4-BE49-F238E27FC236}">
                <a16:creationId xmlns:a16="http://schemas.microsoft.com/office/drawing/2014/main" id="{E1535B2C-DDB9-4B9E-8EB7-D75A4210F125}"/>
              </a:ext>
            </a:extLst>
          </p:cNvPr>
          <p:cNvSpPr txBox="1"/>
          <p:nvPr/>
        </p:nvSpPr>
        <p:spPr>
          <a:xfrm>
            <a:off x="1650124" y="1966199"/>
            <a:ext cx="8071945" cy="2677656"/>
          </a:xfrm>
          <a:prstGeom prst="rect">
            <a:avLst/>
          </a:prstGeom>
          <a:noFill/>
        </p:spPr>
        <p:txBody>
          <a:bodyPr wrap="square" rtlCol="0">
            <a:spAutoFit/>
          </a:bodyPr>
          <a:lstStyle/>
          <a:p>
            <a:pPr algn="l"/>
            <a:br>
              <a:rPr lang="en-US" sz="2400" dirty="0">
                <a:latin typeface="+mn-lt"/>
              </a:rPr>
            </a:br>
            <a:r>
              <a:rPr lang="en-US" sz="2400" dirty="0">
                <a:latin typeface="+mn-lt"/>
              </a:rPr>
              <a:t>- Sewage Treatment (Life Water Engineering)</a:t>
            </a:r>
            <a:br>
              <a:rPr lang="en-US" sz="2400" dirty="0">
                <a:latin typeface="+mn-lt"/>
              </a:rPr>
            </a:br>
            <a:r>
              <a:rPr lang="en-US" sz="2400" dirty="0">
                <a:latin typeface="+mn-lt"/>
              </a:rPr>
              <a:t>- Entertainment</a:t>
            </a:r>
            <a:br>
              <a:rPr lang="en-US" sz="2400" dirty="0">
                <a:latin typeface="+mn-lt"/>
              </a:rPr>
            </a:br>
            <a:r>
              <a:rPr lang="en-US" sz="2400" dirty="0">
                <a:latin typeface="+mn-lt"/>
              </a:rPr>
              <a:t>- Food: Preservation/Preparation/Serving</a:t>
            </a:r>
            <a:br>
              <a:rPr lang="en-US" sz="2400" dirty="0">
                <a:latin typeface="+mn-lt"/>
              </a:rPr>
            </a:br>
            <a:r>
              <a:rPr lang="en-US" sz="2400" dirty="0">
                <a:solidFill>
                  <a:prstClr val="black"/>
                </a:solidFill>
                <a:latin typeface="Garamond" panose="02020404030301010803"/>
              </a:rPr>
              <a:t>- Bear Proof</a:t>
            </a:r>
            <a:endParaRPr lang="en-US" sz="2400" dirty="0">
              <a:latin typeface="+mn-lt"/>
            </a:endParaRPr>
          </a:p>
          <a:p>
            <a:pPr algn="l"/>
            <a:r>
              <a:rPr lang="en-US" sz="2400" dirty="0">
                <a:latin typeface="+mn-lt"/>
              </a:rPr>
              <a:t>- 16 available beds in main facility</a:t>
            </a:r>
            <a:br>
              <a:rPr lang="en-US" sz="2400" dirty="0">
                <a:latin typeface="+mn-lt"/>
              </a:rPr>
            </a:br>
            <a:r>
              <a:rPr lang="en-US" sz="2400" dirty="0">
                <a:latin typeface="+mn-lt"/>
              </a:rPr>
              <a:t>- Other people need to use the site</a:t>
            </a:r>
          </a:p>
        </p:txBody>
      </p:sp>
    </p:spTree>
    <p:extLst>
      <p:ext uri="{BB962C8B-B14F-4D97-AF65-F5344CB8AC3E}">
        <p14:creationId xmlns:p14="http://schemas.microsoft.com/office/powerpoint/2010/main" val="310834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6AA39C-C6D2-48AF-83AD-4DF20308F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9378" y="287576"/>
            <a:ext cx="4487917" cy="3365938"/>
          </a:xfrm>
          <a:prstGeom prst="rect">
            <a:avLst/>
          </a:prstGeom>
        </p:spPr>
      </p:pic>
      <p:pic>
        <p:nvPicPr>
          <p:cNvPr id="11" name="Picture 10">
            <a:extLst>
              <a:ext uri="{FF2B5EF4-FFF2-40B4-BE49-F238E27FC236}">
                <a16:creationId xmlns:a16="http://schemas.microsoft.com/office/drawing/2014/main" id="{C58BD6DD-FB6D-455B-BDFE-F9AF5316F2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0" t="5646"/>
          <a:stretch/>
        </p:blipFill>
        <p:spPr>
          <a:xfrm>
            <a:off x="301047" y="397862"/>
            <a:ext cx="4393577" cy="3255652"/>
          </a:xfrm>
          <a:prstGeom prst="rect">
            <a:avLst/>
          </a:prstGeom>
        </p:spPr>
      </p:pic>
      <p:pic>
        <p:nvPicPr>
          <p:cNvPr id="7" name="Picture 6">
            <a:extLst>
              <a:ext uri="{FF2B5EF4-FFF2-40B4-BE49-F238E27FC236}">
                <a16:creationId xmlns:a16="http://schemas.microsoft.com/office/drawing/2014/main" id="{24DE4CDE-4878-4BDB-A80C-B6A099A84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83" b="17059"/>
          <a:stretch/>
        </p:blipFill>
        <p:spPr>
          <a:xfrm>
            <a:off x="301047" y="3320424"/>
            <a:ext cx="4148329" cy="3328900"/>
          </a:xfrm>
          <a:prstGeom prst="rect">
            <a:avLst/>
          </a:prstGeom>
        </p:spPr>
      </p:pic>
      <p:pic>
        <p:nvPicPr>
          <p:cNvPr id="3" name="Picture 2">
            <a:extLst>
              <a:ext uri="{FF2B5EF4-FFF2-40B4-BE49-F238E27FC236}">
                <a16:creationId xmlns:a16="http://schemas.microsoft.com/office/drawing/2014/main" id="{E8B39F3D-CB9A-458F-BC97-4BD47CAD0E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376" y="3235258"/>
            <a:ext cx="4393577" cy="3295183"/>
          </a:xfrm>
          <a:prstGeom prst="rect">
            <a:avLst/>
          </a:prstGeom>
        </p:spPr>
      </p:pic>
    </p:spTree>
    <p:extLst>
      <p:ext uri="{BB962C8B-B14F-4D97-AF65-F5344CB8AC3E}">
        <p14:creationId xmlns:p14="http://schemas.microsoft.com/office/powerpoint/2010/main" val="3941961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86AB91-92D2-43D7-9A82-7ADBCF820DB9}"/>
              </a:ext>
            </a:extLst>
          </p:cNvPr>
          <p:cNvSpPr txBox="1"/>
          <p:nvPr/>
        </p:nvSpPr>
        <p:spPr>
          <a:xfrm>
            <a:off x="1752206" y="493917"/>
            <a:ext cx="5469466" cy="1200329"/>
          </a:xfrm>
          <a:prstGeom prst="rect">
            <a:avLst/>
          </a:prstGeom>
          <a:noFill/>
        </p:spPr>
        <p:txBody>
          <a:bodyPr wrap="square" rtlCol="0">
            <a:spAutoFit/>
          </a:bodyPr>
          <a:lstStyle/>
          <a:p>
            <a:r>
              <a:rPr lang="en-US" sz="4400" dirty="0">
                <a:latin typeface="+mj-lt"/>
              </a:rPr>
              <a:t>Fuel and Explosives </a:t>
            </a:r>
          </a:p>
          <a:p>
            <a:r>
              <a:rPr lang="en-US" sz="2800" dirty="0">
                <a:latin typeface="+mj-lt"/>
              </a:rPr>
              <a:t>- Critical to project schedule</a:t>
            </a:r>
          </a:p>
        </p:txBody>
      </p:sp>
      <p:grpSp>
        <p:nvGrpSpPr>
          <p:cNvPr id="8" name="Group 7">
            <a:extLst>
              <a:ext uri="{FF2B5EF4-FFF2-40B4-BE49-F238E27FC236}">
                <a16:creationId xmlns:a16="http://schemas.microsoft.com/office/drawing/2014/main" id="{697E4EA0-BBB0-4002-B823-197B5A99C66C}"/>
              </a:ext>
            </a:extLst>
          </p:cNvPr>
          <p:cNvGrpSpPr/>
          <p:nvPr/>
        </p:nvGrpSpPr>
        <p:grpSpPr>
          <a:xfrm>
            <a:off x="1242412" y="1593435"/>
            <a:ext cx="6667958" cy="4779529"/>
            <a:chOff x="403899" y="302924"/>
            <a:chExt cx="8336201" cy="6252151"/>
          </a:xfrm>
        </p:grpSpPr>
        <p:pic>
          <p:nvPicPr>
            <p:cNvPr id="6" name="Picture 5">
              <a:extLst>
                <a:ext uri="{FF2B5EF4-FFF2-40B4-BE49-F238E27FC236}">
                  <a16:creationId xmlns:a16="http://schemas.microsoft.com/office/drawing/2014/main" id="{52796CA1-765F-4EE7-8E0B-628FF13693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3899" y="302924"/>
              <a:ext cx="8336201" cy="6252151"/>
            </a:xfrm>
            <a:prstGeom prst="rect">
              <a:avLst/>
            </a:prstGeom>
          </p:spPr>
        </p:pic>
        <p:sp>
          <p:nvSpPr>
            <p:cNvPr id="7" name="TextBox 6">
              <a:extLst>
                <a:ext uri="{FF2B5EF4-FFF2-40B4-BE49-F238E27FC236}">
                  <a16:creationId xmlns:a16="http://schemas.microsoft.com/office/drawing/2014/main" id="{AD2ED542-5739-4087-A474-4388E372741B}"/>
                </a:ext>
              </a:extLst>
            </p:cNvPr>
            <p:cNvSpPr txBox="1"/>
            <p:nvPr/>
          </p:nvSpPr>
          <p:spPr>
            <a:xfrm>
              <a:off x="574157" y="679269"/>
              <a:ext cx="7825563" cy="1811726"/>
            </a:xfrm>
            <a:prstGeom prst="rect">
              <a:avLst/>
            </a:prstGeom>
            <a:noFill/>
          </p:spPr>
          <p:txBody>
            <a:bodyPr wrap="square" rtlCol="0">
              <a:spAutoFit/>
            </a:bodyPr>
            <a:lstStyle/>
            <a:p>
              <a:r>
                <a:rPr lang="en-US" sz="2800" dirty="0">
                  <a:latin typeface="+mj-lt"/>
                </a:rPr>
                <a:t>Fuel: $4.92/gal, need +320,000 gal per construction season, temporary storage, delivery schedule</a:t>
              </a:r>
            </a:p>
          </p:txBody>
        </p:sp>
      </p:grpSp>
    </p:spTree>
    <p:extLst>
      <p:ext uri="{BB962C8B-B14F-4D97-AF65-F5344CB8AC3E}">
        <p14:creationId xmlns:p14="http://schemas.microsoft.com/office/powerpoint/2010/main" val="1798177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61043" y="2097157"/>
            <a:ext cx="1699592" cy="506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18C257-EA34-4010-9119-45EA694288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130" y="226133"/>
            <a:ext cx="6629375" cy="4972032"/>
          </a:xfrm>
          <a:prstGeom prst="rect">
            <a:avLst/>
          </a:prstGeom>
        </p:spPr>
      </p:pic>
      <p:pic>
        <p:nvPicPr>
          <p:cNvPr id="5" name="Picture 4">
            <a:extLst>
              <a:ext uri="{FF2B5EF4-FFF2-40B4-BE49-F238E27FC236}">
                <a16:creationId xmlns:a16="http://schemas.microsoft.com/office/drawing/2014/main" id="{0AA55949-B941-4F99-B73C-A6B850A3AD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2001" y="3051313"/>
            <a:ext cx="4636432" cy="3477324"/>
          </a:xfrm>
          <a:prstGeom prst="rect">
            <a:avLst/>
          </a:prstGeom>
        </p:spPr>
      </p:pic>
    </p:spTree>
    <p:extLst>
      <p:ext uri="{BB962C8B-B14F-4D97-AF65-F5344CB8AC3E}">
        <p14:creationId xmlns:p14="http://schemas.microsoft.com/office/powerpoint/2010/main" val="100643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8B292-EC32-453D-B8D5-3787CA1BCF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416260" y="1176732"/>
            <a:ext cx="5894914" cy="4246121"/>
          </a:xfrm>
          <a:prstGeom prst="rect">
            <a:avLst/>
          </a:prstGeom>
        </p:spPr>
      </p:pic>
      <p:pic>
        <p:nvPicPr>
          <p:cNvPr id="22" name="Picture 21">
            <a:extLst>
              <a:ext uri="{FF2B5EF4-FFF2-40B4-BE49-F238E27FC236}">
                <a16:creationId xmlns:a16="http://schemas.microsoft.com/office/drawing/2014/main" id="{5CA053D3-A4D4-4182-AE7D-746AE2BBD2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1481" y="4347638"/>
            <a:ext cx="4326467" cy="2434163"/>
          </a:xfrm>
          <a:prstGeom prst="rect">
            <a:avLst/>
          </a:prstGeom>
        </p:spPr>
      </p:pic>
      <p:pic>
        <p:nvPicPr>
          <p:cNvPr id="24" name="Picture 23">
            <a:extLst>
              <a:ext uri="{FF2B5EF4-FFF2-40B4-BE49-F238E27FC236}">
                <a16:creationId xmlns:a16="http://schemas.microsoft.com/office/drawing/2014/main" id="{3675DF85-94A4-4CE8-8032-E871E21DF1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1653" y="344057"/>
            <a:ext cx="4246121" cy="2947523"/>
          </a:xfrm>
          <a:prstGeom prst="rect">
            <a:avLst/>
          </a:prstGeom>
        </p:spPr>
      </p:pic>
      <p:pic>
        <p:nvPicPr>
          <p:cNvPr id="20" name="Picture 19">
            <a:extLst>
              <a:ext uri="{FF2B5EF4-FFF2-40B4-BE49-F238E27FC236}">
                <a16:creationId xmlns:a16="http://schemas.microsoft.com/office/drawing/2014/main" id="{77F836FA-4180-458A-A54C-25FA06BB58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1824" y="2332825"/>
            <a:ext cx="3515360" cy="2636520"/>
          </a:xfrm>
          <a:prstGeom prst="rect">
            <a:avLst/>
          </a:prstGeom>
        </p:spPr>
      </p:pic>
      <p:sp>
        <p:nvSpPr>
          <p:cNvPr id="2" name="TextBox 1">
            <a:extLst>
              <a:ext uri="{FF2B5EF4-FFF2-40B4-BE49-F238E27FC236}">
                <a16:creationId xmlns:a16="http://schemas.microsoft.com/office/drawing/2014/main" id="{8EC0DBDE-0FD7-4B45-A406-06C1B588642E}"/>
              </a:ext>
            </a:extLst>
          </p:cNvPr>
          <p:cNvSpPr txBox="1"/>
          <p:nvPr/>
        </p:nvSpPr>
        <p:spPr>
          <a:xfrm>
            <a:off x="205357" y="5377652"/>
            <a:ext cx="4326467" cy="1323439"/>
          </a:xfrm>
          <a:prstGeom prst="rect">
            <a:avLst/>
          </a:prstGeom>
          <a:gradFill>
            <a:gsLst>
              <a:gs pos="1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a:solidFill>
              <a:schemeClr val="accent1"/>
            </a:solidFill>
          </a:ln>
        </p:spPr>
        <p:txBody>
          <a:bodyPr wrap="square" rtlCol="0" anchor="ctr" anchorCtr="0">
            <a:spAutoFit/>
          </a:bodyPr>
          <a:lstStyle/>
          <a:p>
            <a:pPr marL="285750" indent="-285750" algn="l">
              <a:buFontTx/>
              <a:buChar char="-"/>
            </a:pPr>
            <a:r>
              <a:rPr lang="en-US" sz="2000" dirty="0">
                <a:latin typeface="+mn-lt"/>
              </a:rPr>
              <a:t>Food Control/Management</a:t>
            </a:r>
          </a:p>
          <a:p>
            <a:pPr marL="285750" indent="-285750" algn="l">
              <a:buFontTx/>
              <a:buChar char="-"/>
            </a:pPr>
            <a:r>
              <a:rPr lang="en-US" sz="2000" dirty="0">
                <a:latin typeface="+mn-lt"/>
              </a:rPr>
              <a:t>General Awareness</a:t>
            </a:r>
          </a:p>
          <a:p>
            <a:pPr marL="285750" indent="-285750" algn="l">
              <a:buFontTx/>
              <a:buChar char="-"/>
            </a:pPr>
            <a:r>
              <a:rPr lang="en-US" sz="2000" dirty="0">
                <a:latin typeface="+mn-lt"/>
              </a:rPr>
              <a:t>Bear Interaction Management Plan</a:t>
            </a:r>
          </a:p>
          <a:p>
            <a:pPr marL="285750" indent="-285750" algn="l">
              <a:buFontTx/>
              <a:buChar char="-"/>
            </a:pPr>
            <a:r>
              <a:rPr lang="en-US" sz="2000" dirty="0">
                <a:latin typeface="+mn-lt"/>
              </a:rPr>
              <a:t>No Harassment Policy</a:t>
            </a:r>
          </a:p>
        </p:txBody>
      </p:sp>
    </p:spTree>
    <p:extLst>
      <p:ext uri="{BB962C8B-B14F-4D97-AF65-F5344CB8AC3E}">
        <p14:creationId xmlns:p14="http://schemas.microsoft.com/office/powerpoint/2010/main" val="186986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EDE5F-8093-48FC-8C27-5C3971AB60EC}"/>
              </a:ext>
            </a:extLst>
          </p:cNvPr>
          <p:cNvSpPr txBox="1"/>
          <p:nvPr/>
        </p:nvSpPr>
        <p:spPr>
          <a:xfrm>
            <a:off x="1710714" y="517624"/>
            <a:ext cx="5816600" cy="830997"/>
          </a:xfrm>
          <a:prstGeom prst="rect">
            <a:avLst/>
          </a:prstGeom>
          <a:noFill/>
        </p:spPr>
        <p:txBody>
          <a:bodyPr wrap="square" rtlCol="0">
            <a:spAutoFit/>
          </a:bodyPr>
          <a:lstStyle/>
          <a:p>
            <a:r>
              <a:rPr lang="en-US" sz="4800" dirty="0">
                <a:latin typeface="+mn-lt"/>
              </a:rPr>
              <a:t>Walrus Monitoring</a:t>
            </a:r>
          </a:p>
        </p:txBody>
      </p:sp>
      <p:pic>
        <p:nvPicPr>
          <p:cNvPr id="9" name="Picture 8">
            <a:extLst>
              <a:ext uri="{FF2B5EF4-FFF2-40B4-BE49-F238E27FC236}">
                <a16:creationId xmlns:a16="http://schemas.microsoft.com/office/drawing/2014/main" id="{968D89B7-1D1A-40E0-AED1-D2483AF068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2208" y="1325349"/>
            <a:ext cx="6693610" cy="5015027"/>
          </a:xfrm>
          <a:prstGeom prst="rect">
            <a:avLst/>
          </a:prstGeom>
        </p:spPr>
      </p:pic>
      <p:grpSp>
        <p:nvGrpSpPr>
          <p:cNvPr id="4" name="Group 3">
            <a:extLst>
              <a:ext uri="{FF2B5EF4-FFF2-40B4-BE49-F238E27FC236}">
                <a16:creationId xmlns:a16="http://schemas.microsoft.com/office/drawing/2014/main" id="{4A200DBF-4857-4C64-AF7F-0F082F2A1B04}"/>
              </a:ext>
            </a:extLst>
          </p:cNvPr>
          <p:cNvGrpSpPr/>
          <p:nvPr/>
        </p:nvGrpSpPr>
        <p:grpSpPr>
          <a:xfrm>
            <a:off x="3895514" y="3301465"/>
            <a:ext cx="3188679" cy="2865587"/>
            <a:chOff x="3876263" y="3320715"/>
            <a:chExt cx="3188679" cy="2865587"/>
          </a:xfrm>
        </p:grpSpPr>
        <p:sp>
          <p:nvSpPr>
            <p:cNvPr id="3" name="Oval 2">
              <a:extLst>
                <a:ext uri="{FF2B5EF4-FFF2-40B4-BE49-F238E27FC236}">
                  <a16:creationId xmlns:a16="http://schemas.microsoft.com/office/drawing/2014/main" id="{C79FE3C8-6348-4B2E-9F84-25633B423DC3}"/>
                </a:ext>
              </a:extLst>
            </p:cNvPr>
            <p:cNvSpPr/>
            <p:nvPr/>
          </p:nvSpPr>
          <p:spPr>
            <a:xfrm>
              <a:off x="3934783" y="3320715"/>
              <a:ext cx="358084" cy="361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5" name="Oval 4">
              <a:extLst>
                <a:ext uri="{FF2B5EF4-FFF2-40B4-BE49-F238E27FC236}">
                  <a16:creationId xmlns:a16="http://schemas.microsoft.com/office/drawing/2014/main" id="{F40D5AB3-FCCE-47C7-9ADC-31E8C4A72EAE}"/>
                </a:ext>
              </a:extLst>
            </p:cNvPr>
            <p:cNvSpPr/>
            <p:nvPr/>
          </p:nvSpPr>
          <p:spPr>
            <a:xfrm>
              <a:off x="4234347" y="3536429"/>
              <a:ext cx="563708" cy="361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6" name="Oval 5">
              <a:extLst>
                <a:ext uri="{FF2B5EF4-FFF2-40B4-BE49-F238E27FC236}">
                  <a16:creationId xmlns:a16="http://schemas.microsoft.com/office/drawing/2014/main" id="{8F141D0E-989E-4E88-ABBA-C2D9E141E2AB}"/>
                </a:ext>
              </a:extLst>
            </p:cNvPr>
            <p:cNvSpPr/>
            <p:nvPr/>
          </p:nvSpPr>
          <p:spPr>
            <a:xfrm>
              <a:off x="4619013" y="4090737"/>
              <a:ext cx="800009" cy="692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7" name="Oval 6">
              <a:extLst>
                <a:ext uri="{FF2B5EF4-FFF2-40B4-BE49-F238E27FC236}">
                  <a16:creationId xmlns:a16="http://schemas.microsoft.com/office/drawing/2014/main" id="{E2F28A87-DA8B-4985-80FE-E2C03F7740E6}"/>
                </a:ext>
              </a:extLst>
            </p:cNvPr>
            <p:cNvSpPr/>
            <p:nvPr/>
          </p:nvSpPr>
          <p:spPr>
            <a:xfrm>
              <a:off x="5982730" y="4239928"/>
              <a:ext cx="358084" cy="361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8" name="Oval 7">
              <a:extLst>
                <a:ext uri="{FF2B5EF4-FFF2-40B4-BE49-F238E27FC236}">
                  <a16:creationId xmlns:a16="http://schemas.microsoft.com/office/drawing/2014/main" id="{B6E51FE1-C742-4793-8188-553BCE927100}"/>
                </a:ext>
              </a:extLst>
            </p:cNvPr>
            <p:cNvSpPr/>
            <p:nvPr/>
          </p:nvSpPr>
          <p:spPr>
            <a:xfrm>
              <a:off x="6334681" y="5587600"/>
              <a:ext cx="730261" cy="5987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10" name="Oval 9">
              <a:extLst>
                <a:ext uri="{FF2B5EF4-FFF2-40B4-BE49-F238E27FC236}">
                  <a16:creationId xmlns:a16="http://schemas.microsoft.com/office/drawing/2014/main" id="{5B7A60B8-CE96-4996-A368-9CFD42B7746A}"/>
                </a:ext>
              </a:extLst>
            </p:cNvPr>
            <p:cNvSpPr/>
            <p:nvPr/>
          </p:nvSpPr>
          <p:spPr>
            <a:xfrm>
              <a:off x="5803688" y="5805637"/>
              <a:ext cx="358084" cy="361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11" name="Oval 10">
              <a:extLst>
                <a:ext uri="{FF2B5EF4-FFF2-40B4-BE49-F238E27FC236}">
                  <a16:creationId xmlns:a16="http://schemas.microsoft.com/office/drawing/2014/main" id="{CD94C3F8-882F-4319-BB3C-EB0AD4A06765}"/>
                </a:ext>
              </a:extLst>
            </p:cNvPr>
            <p:cNvSpPr/>
            <p:nvPr/>
          </p:nvSpPr>
          <p:spPr>
            <a:xfrm>
              <a:off x="3876263" y="3767435"/>
              <a:ext cx="358084" cy="361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grpSp>
    </p:spTree>
    <p:extLst>
      <p:ext uri="{BB962C8B-B14F-4D97-AF65-F5344CB8AC3E}">
        <p14:creationId xmlns:p14="http://schemas.microsoft.com/office/powerpoint/2010/main" val="36782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10" name="Group 9"/>
          <p:cNvGrpSpPr/>
          <p:nvPr/>
        </p:nvGrpSpPr>
        <p:grpSpPr>
          <a:xfrm>
            <a:off x="1" y="-17035"/>
            <a:ext cx="9286216" cy="6936957"/>
            <a:chOff x="1" y="-17035"/>
            <a:chExt cx="9286216" cy="6936957"/>
          </a:xfrm>
        </p:grpSpPr>
        <p:pic>
          <p:nvPicPr>
            <p:cNvPr id="5" name="Picture 4">
              <a:extLst>
                <a:ext uri="{FF2B5EF4-FFF2-40B4-BE49-F238E27FC236}">
                  <a16:creationId xmlns:a16="http://schemas.microsoft.com/office/drawing/2014/main" id="{018CA0A7-998B-4E41-AB04-D897BFEF2C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18545" y="3357246"/>
              <a:ext cx="4667672" cy="3500754"/>
            </a:xfrm>
            <a:prstGeom prst="rect">
              <a:avLst/>
            </a:prstGeom>
          </p:spPr>
        </p:pic>
        <p:pic>
          <p:nvPicPr>
            <p:cNvPr id="6" name="Picture 5">
              <a:extLst>
                <a:ext uri="{FF2B5EF4-FFF2-40B4-BE49-F238E27FC236}">
                  <a16:creationId xmlns:a16="http://schemas.microsoft.com/office/drawing/2014/main" id="{BF646442-A7FC-4D58-AF2B-18B2CF57EC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86237" y="0"/>
              <a:ext cx="4476328" cy="3357246"/>
            </a:xfrm>
            <a:prstGeom prst="rect">
              <a:avLst/>
            </a:prstGeom>
          </p:spPr>
        </p:pic>
        <p:pic>
          <p:nvPicPr>
            <p:cNvPr id="7" name="Picture 6">
              <a:extLst>
                <a:ext uri="{FF2B5EF4-FFF2-40B4-BE49-F238E27FC236}">
                  <a16:creationId xmlns:a16="http://schemas.microsoft.com/office/drawing/2014/main" id="{AAFC2C21-CC3C-4073-BB8E-7D96973C48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0" y="-17035"/>
              <a:ext cx="4683760" cy="3515360"/>
            </a:xfrm>
            <a:prstGeom prst="rect">
              <a:avLst/>
            </a:prstGeom>
          </p:spPr>
        </p:pic>
        <p:pic>
          <p:nvPicPr>
            <p:cNvPr id="8" name="Picture 7">
              <a:extLst>
                <a:ext uri="{FF2B5EF4-FFF2-40B4-BE49-F238E27FC236}">
                  <a16:creationId xmlns:a16="http://schemas.microsoft.com/office/drawing/2014/main" id="{6E80C453-D088-480E-8FFA-99AEB23C2F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3362647"/>
              <a:ext cx="4743034" cy="3557275"/>
            </a:xfrm>
            <a:prstGeom prst="rect">
              <a:avLst/>
            </a:prstGeom>
          </p:spPr>
        </p:pic>
        <p:sp>
          <p:nvSpPr>
            <p:cNvPr id="9" name="TextBox 8">
              <a:extLst>
                <a:ext uri="{FF2B5EF4-FFF2-40B4-BE49-F238E27FC236}">
                  <a16:creationId xmlns:a16="http://schemas.microsoft.com/office/drawing/2014/main" id="{04B0F740-3DE0-4181-8E54-E513E792BDC8}"/>
                </a:ext>
              </a:extLst>
            </p:cNvPr>
            <p:cNvSpPr txBox="1"/>
            <p:nvPr/>
          </p:nvSpPr>
          <p:spPr>
            <a:xfrm>
              <a:off x="1084145" y="2952736"/>
              <a:ext cx="7009145" cy="1200329"/>
            </a:xfrm>
            <a:prstGeom prst="rect">
              <a:avLst/>
            </a:prstGeom>
            <a:noFill/>
          </p:spPr>
          <p:txBody>
            <a:bodyPr wrap="square" rtlCol="0">
              <a:spAutoFit/>
            </a:bodyPr>
            <a:lstStyle/>
            <a:p>
              <a:r>
                <a:rPr lang="en-US" sz="7200" b="1" dirty="0">
                  <a:solidFill>
                    <a:srgbClr val="0C2D83"/>
                  </a:solidFill>
                  <a:latin typeface="+mj-lt"/>
                </a:rPr>
                <a:t>TIME and $$$</a:t>
              </a:r>
            </a:p>
          </p:txBody>
        </p:sp>
      </p:grpSp>
    </p:spTree>
    <p:extLst>
      <p:ext uri="{BB962C8B-B14F-4D97-AF65-F5344CB8AC3E}">
        <p14:creationId xmlns:p14="http://schemas.microsoft.com/office/powerpoint/2010/main" val="278192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FE22BA0-93DF-4B0A-8F25-597B3AE337DE}"/>
              </a:ext>
            </a:extLst>
          </p:cNvPr>
          <p:cNvGrpSpPr/>
          <p:nvPr/>
        </p:nvGrpSpPr>
        <p:grpSpPr>
          <a:xfrm>
            <a:off x="-127352" y="-17035"/>
            <a:ext cx="9271352" cy="6875035"/>
            <a:chOff x="4339" y="56090"/>
            <a:chExt cx="9271352" cy="6875035"/>
          </a:xfrm>
        </p:grpSpPr>
        <p:grpSp>
          <p:nvGrpSpPr>
            <p:cNvPr id="5" name="Group 4">
              <a:extLst>
                <a:ext uri="{FF2B5EF4-FFF2-40B4-BE49-F238E27FC236}">
                  <a16:creationId xmlns:a16="http://schemas.microsoft.com/office/drawing/2014/main" id="{68A351C1-56B7-4611-BDD1-53EA36158315}"/>
                </a:ext>
              </a:extLst>
            </p:cNvPr>
            <p:cNvGrpSpPr/>
            <p:nvPr/>
          </p:nvGrpSpPr>
          <p:grpSpPr>
            <a:xfrm>
              <a:off x="4339" y="56090"/>
              <a:ext cx="9271352" cy="6875035"/>
              <a:chOff x="39160" y="-4445"/>
              <a:chExt cx="9271352" cy="6875035"/>
            </a:xfrm>
          </p:grpSpPr>
          <p:pic>
            <p:nvPicPr>
              <p:cNvPr id="7" name="Picture 6">
                <a:extLst>
                  <a:ext uri="{FF2B5EF4-FFF2-40B4-BE49-F238E27FC236}">
                    <a16:creationId xmlns:a16="http://schemas.microsoft.com/office/drawing/2014/main" id="{B63B20BA-867E-4AC1-A2E0-BF01738B22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5123" y="3448049"/>
                <a:ext cx="4476327" cy="3357245"/>
              </a:xfrm>
              <a:prstGeom prst="rect">
                <a:avLst/>
              </a:prstGeom>
            </p:spPr>
          </p:pic>
          <p:pic>
            <p:nvPicPr>
              <p:cNvPr id="8" name="Picture 7">
                <a:extLst>
                  <a:ext uri="{FF2B5EF4-FFF2-40B4-BE49-F238E27FC236}">
                    <a16:creationId xmlns:a16="http://schemas.microsoft.com/office/drawing/2014/main" id="{F6735B04-942A-4243-8C4F-7B4C9652CD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8152" y="51645"/>
                <a:ext cx="4612360" cy="3459270"/>
              </a:xfrm>
              <a:prstGeom prst="rect">
                <a:avLst/>
              </a:prstGeom>
            </p:spPr>
          </p:pic>
          <p:pic>
            <p:nvPicPr>
              <p:cNvPr id="9" name="Picture 8">
                <a:extLst>
                  <a:ext uri="{FF2B5EF4-FFF2-40B4-BE49-F238E27FC236}">
                    <a16:creationId xmlns:a16="http://schemas.microsoft.com/office/drawing/2014/main" id="{163FDDBE-2D82-4E53-8128-592162CCE4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60" y="-4445"/>
                <a:ext cx="4683760" cy="3515360"/>
              </a:xfrm>
              <a:prstGeom prst="rect">
                <a:avLst/>
              </a:prstGeom>
            </p:spPr>
          </p:pic>
          <p:pic>
            <p:nvPicPr>
              <p:cNvPr id="10" name="Picture 9">
                <a:extLst>
                  <a:ext uri="{FF2B5EF4-FFF2-40B4-BE49-F238E27FC236}">
                    <a16:creationId xmlns:a16="http://schemas.microsoft.com/office/drawing/2014/main" id="{5AECE43D-95F5-4682-9C8D-181A5408FA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043" y="3375237"/>
                <a:ext cx="4660471" cy="3495353"/>
              </a:xfrm>
              <a:prstGeom prst="rect">
                <a:avLst/>
              </a:prstGeom>
            </p:spPr>
          </p:pic>
        </p:grpSp>
        <p:sp>
          <p:nvSpPr>
            <p:cNvPr id="6" name="TextBox 5">
              <a:extLst>
                <a:ext uri="{FF2B5EF4-FFF2-40B4-BE49-F238E27FC236}">
                  <a16:creationId xmlns:a16="http://schemas.microsoft.com/office/drawing/2014/main" id="{6B7A91DE-BBA9-4C54-A174-5BB34A16B47D}"/>
                </a:ext>
              </a:extLst>
            </p:cNvPr>
            <p:cNvSpPr txBox="1"/>
            <p:nvPr/>
          </p:nvSpPr>
          <p:spPr>
            <a:xfrm>
              <a:off x="956733" y="3472885"/>
              <a:ext cx="7659029" cy="769441"/>
            </a:xfrm>
            <a:prstGeom prst="rect">
              <a:avLst/>
            </a:prstGeom>
            <a:solidFill>
              <a:srgbClr val="000000">
                <a:alpha val="20000"/>
              </a:srgbClr>
            </a:solidFill>
          </p:spPr>
          <p:txBody>
            <a:bodyPr wrap="square" rtlCol="0">
              <a:spAutoFit/>
            </a:bodyPr>
            <a:lstStyle/>
            <a:p>
              <a:r>
                <a:rPr lang="en-US" sz="4400" b="1" dirty="0">
                  <a:latin typeface="+mj-lt"/>
                </a:rPr>
                <a:t>BUT AREN’T THEY CUTE?</a:t>
              </a:r>
            </a:p>
          </p:txBody>
        </p:sp>
      </p:grpSp>
    </p:spTree>
    <p:extLst>
      <p:ext uri="{BB962C8B-B14F-4D97-AF65-F5344CB8AC3E}">
        <p14:creationId xmlns:p14="http://schemas.microsoft.com/office/powerpoint/2010/main" val="2437190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BA469-1E7C-439F-AE18-1E05F3BDCE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89" y="2328514"/>
            <a:ext cx="5531450" cy="4148588"/>
          </a:xfrm>
          <a:prstGeom prst="rect">
            <a:avLst/>
          </a:prstGeom>
        </p:spPr>
      </p:pic>
      <p:sp>
        <p:nvSpPr>
          <p:cNvPr id="8" name="TextBox 7">
            <a:extLst>
              <a:ext uri="{FF2B5EF4-FFF2-40B4-BE49-F238E27FC236}">
                <a16:creationId xmlns:a16="http://schemas.microsoft.com/office/drawing/2014/main" id="{23F05D0E-C990-43B1-8102-DFDD37387654}"/>
              </a:ext>
            </a:extLst>
          </p:cNvPr>
          <p:cNvSpPr txBox="1"/>
          <p:nvPr/>
        </p:nvSpPr>
        <p:spPr>
          <a:xfrm>
            <a:off x="2200939" y="739631"/>
            <a:ext cx="5381977" cy="1938992"/>
          </a:xfrm>
          <a:prstGeom prst="rect">
            <a:avLst/>
          </a:prstGeom>
          <a:noFill/>
        </p:spPr>
        <p:txBody>
          <a:bodyPr wrap="square" rtlCol="0">
            <a:spAutoFit/>
          </a:bodyPr>
          <a:lstStyle/>
          <a:p>
            <a:r>
              <a:rPr lang="en-US" sz="4000" dirty="0">
                <a:latin typeface="+mj-lt"/>
              </a:rPr>
              <a:t>Seawall: Before and After</a:t>
            </a:r>
          </a:p>
          <a:p>
            <a:r>
              <a:rPr lang="en-US" sz="4000" dirty="0">
                <a:latin typeface="+mj-lt"/>
              </a:rPr>
              <a:t>Construction Challenges</a:t>
            </a:r>
          </a:p>
          <a:p>
            <a:endParaRPr lang="en-US" sz="4000" dirty="0">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549" y="2328514"/>
            <a:ext cx="5531451" cy="4148588"/>
          </a:xfrm>
          <a:prstGeom prst="rect">
            <a:avLst/>
          </a:prstGeom>
        </p:spPr>
      </p:pic>
    </p:spTree>
    <p:extLst>
      <p:ext uri="{BB962C8B-B14F-4D97-AF65-F5344CB8AC3E}">
        <p14:creationId xmlns:p14="http://schemas.microsoft.com/office/powerpoint/2010/main" val="36843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3162" y="133092"/>
            <a:ext cx="6797675" cy="1303338"/>
          </a:xfrm>
        </p:spPr>
        <p:txBody>
          <a:bodyPr/>
          <a:lstStyle/>
          <a:p>
            <a:r>
              <a:rPr lang="en-US" dirty="0"/>
              <a:t>Conclusion</a:t>
            </a:r>
          </a:p>
        </p:txBody>
      </p:sp>
      <p:sp>
        <p:nvSpPr>
          <p:cNvPr id="3" name="Content Placeholder 2"/>
          <p:cNvSpPr>
            <a:spLocks noGrp="1"/>
          </p:cNvSpPr>
          <p:nvPr>
            <p:ph idx="4294967295"/>
          </p:nvPr>
        </p:nvSpPr>
        <p:spPr>
          <a:xfrm>
            <a:off x="498978" y="1418569"/>
            <a:ext cx="4232026" cy="4136149"/>
          </a:xfrm>
        </p:spPr>
        <p:txBody>
          <a:bodyPr>
            <a:normAutofit/>
          </a:bodyPr>
          <a:lstStyle/>
          <a:p>
            <a:r>
              <a:rPr lang="en-US" dirty="0"/>
              <a:t>Expensive</a:t>
            </a:r>
          </a:p>
          <a:p>
            <a:r>
              <a:rPr lang="en-US" dirty="0"/>
              <a:t>Understand your problem</a:t>
            </a:r>
          </a:p>
          <a:p>
            <a:r>
              <a:rPr lang="en-US" dirty="0"/>
              <a:t>Know your location</a:t>
            </a:r>
          </a:p>
          <a:p>
            <a:endParaRPr lang="en-US" dirty="0"/>
          </a:p>
          <a:p>
            <a:r>
              <a:rPr lang="en-US" dirty="0"/>
              <a:t>Changing Climate</a:t>
            </a:r>
          </a:p>
          <a:p>
            <a:r>
              <a:rPr lang="en-US" dirty="0"/>
              <a:t>Environmental Preservation</a:t>
            </a:r>
          </a:p>
          <a:p>
            <a:r>
              <a:rPr lang="en-US" dirty="0"/>
              <a:t>Success comes from detailed logistics and planning</a:t>
            </a:r>
          </a:p>
        </p:txBody>
      </p:sp>
      <p:pic>
        <p:nvPicPr>
          <p:cNvPr id="5" name="Picture 4">
            <a:extLst>
              <a:ext uri="{FF2B5EF4-FFF2-40B4-BE49-F238E27FC236}">
                <a16:creationId xmlns:a16="http://schemas.microsoft.com/office/drawing/2014/main" id="{6554344D-7B5F-4C59-9D49-AEB4B1D02B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8"/>
          <a:stretch/>
        </p:blipFill>
        <p:spPr>
          <a:xfrm rot="5400000">
            <a:off x="4372943" y="1529636"/>
            <a:ext cx="4630139" cy="3914017"/>
          </a:xfrm>
          <a:prstGeom prst="rect">
            <a:avLst/>
          </a:prstGeom>
          <a:ln>
            <a:solidFill>
              <a:schemeClr val="tx1"/>
            </a:solidFill>
          </a:ln>
        </p:spPr>
      </p:pic>
    </p:spTree>
    <p:extLst>
      <p:ext uri="{BB962C8B-B14F-4D97-AF65-F5344CB8AC3E}">
        <p14:creationId xmlns:p14="http://schemas.microsoft.com/office/powerpoint/2010/main" val="3504420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4EF4-ED81-4C68-A33A-22DB0F621E06}"/>
              </a:ext>
            </a:extLst>
          </p:cNvPr>
          <p:cNvSpPr>
            <a:spLocks noGrp="1"/>
          </p:cNvSpPr>
          <p:nvPr>
            <p:ph type="title"/>
          </p:nvPr>
        </p:nvSpPr>
        <p:spPr>
          <a:xfrm>
            <a:off x="1172632" y="666859"/>
            <a:ext cx="6798734" cy="1303867"/>
          </a:xfrm>
        </p:spPr>
        <p:txBody>
          <a:bodyPr/>
          <a:lstStyle/>
          <a:p>
            <a:r>
              <a:rPr lang="en-US" dirty="0"/>
              <a:t>Questions?</a:t>
            </a:r>
          </a:p>
        </p:txBody>
      </p:sp>
      <p:pic>
        <p:nvPicPr>
          <p:cNvPr id="7" name="Picture 6">
            <a:extLst>
              <a:ext uri="{FF2B5EF4-FFF2-40B4-BE49-F238E27FC236}">
                <a16:creationId xmlns:a16="http://schemas.microsoft.com/office/drawing/2014/main" id="{A7CB719F-9EA3-4C1A-803B-2BE86E9262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9283" y="1769082"/>
            <a:ext cx="6885432" cy="4599625"/>
          </a:xfrm>
          <a:prstGeom prst="rect">
            <a:avLst/>
          </a:prstGeom>
        </p:spPr>
      </p:pic>
    </p:spTree>
    <p:extLst>
      <p:ext uri="{BB962C8B-B14F-4D97-AF65-F5344CB8AC3E}">
        <p14:creationId xmlns:p14="http://schemas.microsoft.com/office/powerpoint/2010/main" val="184444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422860" y="543729"/>
            <a:ext cx="6337300" cy="658812"/>
          </a:xfrm>
        </p:spPr>
        <p:txBody>
          <a:bodyPr/>
          <a:lstStyle/>
          <a:p>
            <a:r>
              <a:rPr lang="en-US" sz="3600" kern="1200" dirty="0"/>
              <a:t>Area of Responsibility</a:t>
            </a:r>
            <a:endParaRPr lang="en-US" sz="3600" dirty="0"/>
          </a:p>
        </p:txBody>
      </p:sp>
      <p:sp>
        <p:nvSpPr>
          <p:cNvPr id="8196" name="Rectangle 3"/>
          <p:cNvSpPr>
            <a:spLocks noGrp="1" noChangeArrowheads="1"/>
          </p:cNvSpPr>
          <p:nvPr>
            <p:ph idx="1"/>
          </p:nvPr>
        </p:nvSpPr>
        <p:spPr>
          <a:xfrm>
            <a:off x="362943" y="1343323"/>
            <a:ext cx="8471091" cy="4891087"/>
          </a:xfrm>
        </p:spPr>
        <p:txBody>
          <a:bodyPr>
            <a:normAutofit/>
          </a:bodyPr>
          <a:lstStyle/>
          <a:p>
            <a:pPr>
              <a:lnSpc>
                <a:spcPct val="150000"/>
              </a:lnSpc>
              <a:buFont typeface="Wingdings" pitchFamily="2" charset="2"/>
              <a:buNone/>
            </a:pPr>
            <a:r>
              <a:rPr lang="en-US" sz="1600" dirty="0"/>
              <a:t>		  </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5753" y="1263460"/>
            <a:ext cx="8045470" cy="5050811"/>
          </a:xfrm>
          <a:prstGeom prst="rect">
            <a:avLst/>
          </a:prstGeom>
          <a:noFill/>
          <a:ln w="9525">
            <a:noFill/>
            <a:miter lim="800000"/>
            <a:headEnd/>
            <a:tailEnd/>
          </a:ln>
          <a:effectLst/>
        </p:spPr>
      </p:pic>
    </p:spTree>
    <p:extLst>
      <p:ext uri="{BB962C8B-B14F-4D97-AF65-F5344CB8AC3E}">
        <p14:creationId xmlns:p14="http://schemas.microsoft.com/office/powerpoint/2010/main" val="186956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Area Cost Factors </a:t>
            </a:r>
            <a:br>
              <a:rPr lang="en-US" dirty="0"/>
            </a:br>
            <a:r>
              <a:rPr lang="en-US" sz="2400" dirty="0"/>
              <a:t>UFC 3-701-01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28059528"/>
              </p:ext>
            </p:extLst>
          </p:nvPr>
        </p:nvGraphicFramePr>
        <p:xfrm>
          <a:off x="1660858" y="2520605"/>
          <a:ext cx="5830750" cy="1854200"/>
        </p:xfrm>
        <a:graphic>
          <a:graphicData uri="http://schemas.openxmlformats.org/drawingml/2006/table">
            <a:tbl>
              <a:tblPr firstRow="1" bandRow="1">
                <a:tableStyleId>{5C22544A-7EE6-4342-B048-85BDC9FD1C3A}</a:tableStyleId>
              </a:tblPr>
              <a:tblGrid>
                <a:gridCol w="2915375">
                  <a:extLst>
                    <a:ext uri="{9D8B030D-6E8A-4147-A177-3AD203B41FA5}">
                      <a16:colId xmlns:a16="http://schemas.microsoft.com/office/drawing/2014/main" val="1390700835"/>
                    </a:ext>
                  </a:extLst>
                </a:gridCol>
                <a:gridCol w="2915375">
                  <a:extLst>
                    <a:ext uri="{9D8B030D-6E8A-4147-A177-3AD203B41FA5}">
                      <a16:colId xmlns:a16="http://schemas.microsoft.com/office/drawing/2014/main" val="2472392680"/>
                    </a:ext>
                  </a:extLst>
                </a:gridCol>
              </a:tblGrid>
              <a:tr h="370840">
                <a:tc>
                  <a:txBody>
                    <a:bodyPr/>
                    <a:lstStyle/>
                    <a:p>
                      <a:pPr algn="ctr"/>
                      <a:r>
                        <a:rPr lang="en-US" dirty="0"/>
                        <a:t>Location</a:t>
                      </a:r>
                    </a:p>
                  </a:txBody>
                  <a:tcPr/>
                </a:tc>
                <a:tc>
                  <a:txBody>
                    <a:bodyPr/>
                    <a:lstStyle/>
                    <a:p>
                      <a:pPr algn="ctr"/>
                      <a:r>
                        <a:rPr lang="en-US" dirty="0"/>
                        <a:t>Area Cost Factor</a:t>
                      </a:r>
                    </a:p>
                  </a:txBody>
                  <a:tcPr/>
                </a:tc>
                <a:extLst>
                  <a:ext uri="{0D108BD9-81ED-4DB2-BD59-A6C34878D82A}">
                    <a16:rowId xmlns:a16="http://schemas.microsoft.com/office/drawing/2014/main" val="4265846423"/>
                  </a:ext>
                </a:extLst>
              </a:tr>
              <a:tr h="370840">
                <a:tc>
                  <a:txBody>
                    <a:bodyPr/>
                    <a:lstStyle/>
                    <a:p>
                      <a:pPr algn="ctr"/>
                      <a:r>
                        <a:rPr lang="en-US" dirty="0"/>
                        <a:t>Cold Bay LRRS</a:t>
                      </a:r>
                    </a:p>
                  </a:txBody>
                  <a:tcPr/>
                </a:tc>
                <a:tc>
                  <a:txBody>
                    <a:bodyPr/>
                    <a:lstStyle/>
                    <a:p>
                      <a:pPr algn="ctr"/>
                      <a:r>
                        <a:rPr lang="en-US" dirty="0"/>
                        <a:t>4.55</a:t>
                      </a:r>
                    </a:p>
                  </a:txBody>
                  <a:tcPr/>
                </a:tc>
                <a:extLst>
                  <a:ext uri="{0D108BD9-81ED-4DB2-BD59-A6C34878D82A}">
                    <a16:rowId xmlns:a16="http://schemas.microsoft.com/office/drawing/2014/main" val="3565320717"/>
                  </a:ext>
                </a:extLst>
              </a:tr>
              <a:tr h="370840">
                <a:tc>
                  <a:txBody>
                    <a:bodyPr/>
                    <a:lstStyle/>
                    <a:p>
                      <a:pPr algn="ctr"/>
                      <a:r>
                        <a:rPr lang="en-US" dirty="0" err="1"/>
                        <a:t>Eareckson</a:t>
                      </a:r>
                      <a:r>
                        <a:rPr lang="en-US" baseline="0" dirty="0"/>
                        <a:t> AS</a:t>
                      </a:r>
                      <a:endParaRPr lang="en-US" dirty="0"/>
                    </a:p>
                  </a:txBody>
                  <a:tcPr/>
                </a:tc>
                <a:tc>
                  <a:txBody>
                    <a:bodyPr/>
                    <a:lstStyle/>
                    <a:p>
                      <a:pPr algn="ctr"/>
                      <a:r>
                        <a:rPr lang="en-US" dirty="0"/>
                        <a:t>4.55</a:t>
                      </a:r>
                    </a:p>
                  </a:txBody>
                  <a:tcPr/>
                </a:tc>
                <a:extLst>
                  <a:ext uri="{0D108BD9-81ED-4DB2-BD59-A6C34878D82A}">
                    <a16:rowId xmlns:a16="http://schemas.microsoft.com/office/drawing/2014/main" val="4251395883"/>
                  </a:ext>
                </a:extLst>
              </a:tr>
              <a:tr h="370840">
                <a:tc>
                  <a:txBody>
                    <a:bodyPr/>
                    <a:lstStyle/>
                    <a:p>
                      <a:pPr algn="ctr"/>
                      <a:r>
                        <a:rPr lang="en-US" dirty="0"/>
                        <a:t>Most</a:t>
                      </a:r>
                      <a:r>
                        <a:rPr lang="en-US" baseline="0" dirty="0"/>
                        <a:t> ARS </a:t>
                      </a:r>
                      <a:endParaRPr lang="en-US" dirty="0"/>
                    </a:p>
                  </a:txBody>
                  <a:tcPr/>
                </a:tc>
                <a:tc>
                  <a:txBody>
                    <a:bodyPr/>
                    <a:lstStyle/>
                    <a:p>
                      <a:pPr algn="ctr"/>
                      <a:r>
                        <a:rPr lang="en-US" dirty="0"/>
                        <a:t>2.51-2.53</a:t>
                      </a:r>
                    </a:p>
                  </a:txBody>
                  <a:tcPr/>
                </a:tc>
                <a:extLst>
                  <a:ext uri="{0D108BD9-81ED-4DB2-BD59-A6C34878D82A}">
                    <a16:rowId xmlns:a16="http://schemas.microsoft.com/office/drawing/2014/main" val="1406435642"/>
                  </a:ext>
                </a:extLst>
              </a:tr>
              <a:tr h="370840">
                <a:tc>
                  <a:txBody>
                    <a:bodyPr/>
                    <a:lstStyle/>
                    <a:p>
                      <a:pPr algn="ctr"/>
                      <a:r>
                        <a:rPr lang="en-US" dirty="0"/>
                        <a:t>Murphy Dome</a:t>
                      </a:r>
                    </a:p>
                  </a:txBody>
                  <a:tcPr/>
                </a:tc>
                <a:tc>
                  <a:txBody>
                    <a:bodyPr/>
                    <a:lstStyle/>
                    <a:p>
                      <a:pPr algn="ctr"/>
                      <a:r>
                        <a:rPr lang="en-US" dirty="0"/>
                        <a:t>2.25</a:t>
                      </a:r>
                    </a:p>
                  </a:txBody>
                  <a:tcPr/>
                </a:tc>
                <a:extLst>
                  <a:ext uri="{0D108BD9-81ED-4DB2-BD59-A6C34878D82A}">
                    <a16:rowId xmlns:a16="http://schemas.microsoft.com/office/drawing/2014/main" val="34770824"/>
                  </a:ext>
                </a:extLst>
              </a:tr>
            </a:tbl>
          </a:graphicData>
        </a:graphic>
      </p:graphicFrame>
      <p:sp>
        <p:nvSpPr>
          <p:cNvPr id="7" name="TextBox 6"/>
          <p:cNvSpPr txBox="1"/>
          <p:nvPr/>
        </p:nvSpPr>
        <p:spPr>
          <a:xfrm>
            <a:off x="1460316" y="4929808"/>
            <a:ext cx="6231834" cy="523220"/>
          </a:xfrm>
          <a:prstGeom prst="rect">
            <a:avLst/>
          </a:prstGeom>
          <a:noFill/>
        </p:spPr>
        <p:txBody>
          <a:bodyPr wrap="square" rtlCol="0">
            <a:spAutoFit/>
          </a:bodyPr>
          <a:lstStyle/>
          <a:p>
            <a:r>
              <a:rPr lang="en-US" dirty="0"/>
              <a:t>* Cost adjustment factor to change from a common location cost to location-specific costs</a:t>
            </a:r>
          </a:p>
        </p:txBody>
      </p:sp>
    </p:spTree>
    <p:extLst>
      <p:ext uri="{BB962C8B-B14F-4D97-AF65-F5344CB8AC3E}">
        <p14:creationId xmlns:p14="http://schemas.microsoft.com/office/powerpoint/2010/main" val="3453506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0623-D684-41AE-A43C-B0D00C84DA06}"/>
              </a:ext>
            </a:extLst>
          </p:cNvPr>
          <p:cNvSpPr>
            <a:spLocks noGrp="1"/>
          </p:cNvSpPr>
          <p:nvPr>
            <p:ph type="title"/>
          </p:nvPr>
        </p:nvSpPr>
        <p:spPr>
          <a:xfrm>
            <a:off x="1176866" y="706615"/>
            <a:ext cx="6798734" cy="1303867"/>
          </a:xfrm>
        </p:spPr>
        <p:txBody>
          <a:bodyPr>
            <a:normAutofit/>
          </a:bodyPr>
          <a:lstStyle/>
          <a:p>
            <a:r>
              <a:rPr lang="en-US" dirty="0" err="1"/>
              <a:t>Eareckson</a:t>
            </a:r>
            <a:r>
              <a:rPr lang="en-US" dirty="0"/>
              <a:t> Air Station</a:t>
            </a:r>
          </a:p>
        </p:txBody>
      </p:sp>
      <p:pic>
        <p:nvPicPr>
          <p:cNvPr id="4" name="Picture 2">
            <a:extLst>
              <a:ext uri="{FF2B5EF4-FFF2-40B4-BE49-F238E27FC236}">
                <a16:creationId xmlns:a16="http://schemas.microsoft.com/office/drawing/2014/main" id="{85A12F33-15B2-4985-BF86-1F2C9965C9CE}"/>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812349" y="2010482"/>
            <a:ext cx="7501181" cy="4708370"/>
          </a:xfrm>
          <a:prstGeom prst="rect">
            <a:avLst/>
          </a:prstGeom>
          <a:noFill/>
          <a:ln w="9525">
            <a:noFill/>
            <a:miter lim="800000"/>
            <a:headEnd/>
            <a:tailEnd/>
          </a:ln>
          <a:effectLst/>
        </p:spPr>
      </p:pic>
      <p:sp>
        <p:nvSpPr>
          <p:cNvPr id="5" name="Star: 5 Points 4">
            <a:extLst>
              <a:ext uri="{FF2B5EF4-FFF2-40B4-BE49-F238E27FC236}">
                <a16:creationId xmlns:a16="http://schemas.microsoft.com/office/drawing/2014/main" id="{7A90B50B-4E39-4AE0-B955-805265F0E875}"/>
              </a:ext>
            </a:extLst>
          </p:cNvPr>
          <p:cNvSpPr/>
          <p:nvPr/>
        </p:nvSpPr>
        <p:spPr>
          <a:xfrm>
            <a:off x="1024423" y="4496537"/>
            <a:ext cx="508000" cy="508000"/>
          </a:xfrm>
          <a:prstGeom prst="star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13384E-3F6D-455F-ABCC-31195BC98F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987" y="319172"/>
            <a:ext cx="1958872" cy="1469154"/>
          </a:xfrm>
          <a:prstGeom prst="rect">
            <a:avLst/>
          </a:prstGeom>
          <a:ln>
            <a:solidFill>
              <a:schemeClr val="tx1"/>
            </a:solidFill>
          </a:ln>
        </p:spPr>
      </p:pic>
      <p:pic>
        <p:nvPicPr>
          <p:cNvPr id="10" name="Picture 9">
            <a:extLst>
              <a:ext uri="{FF2B5EF4-FFF2-40B4-BE49-F238E27FC236}">
                <a16:creationId xmlns:a16="http://schemas.microsoft.com/office/drawing/2014/main" id="{10307BCA-6F6C-4508-AC78-556E9D6E82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97721" y="319172"/>
            <a:ext cx="1755758" cy="1370481"/>
          </a:xfrm>
          <a:prstGeom prst="rect">
            <a:avLst/>
          </a:prstGeom>
          <a:ln>
            <a:solidFill>
              <a:schemeClr val="tx1"/>
            </a:solidFill>
          </a:ln>
        </p:spPr>
      </p:pic>
    </p:spTree>
    <p:extLst>
      <p:ext uri="{BB962C8B-B14F-4D97-AF65-F5344CB8AC3E}">
        <p14:creationId xmlns:p14="http://schemas.microsoft.com/office/powerpoint/2010/main" val="412892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2574" y="3359426"/>
            <a:ext cx="4830417" cy="42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txBox="1">
            <a:spLocks/>
          </p:cNvSpPr>
          <p:nvPr/>
        </p:nvSpPr>
        <p:spPr bwMode="auto">
          <a:xfrm>
            <a:off x="370263" y="1644536"/>
            <a:ext cx="4863989" cy="48287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Clr>
                <a:srgbClr val="000066"/>
              </a:buClr>
              <a:buFont typeface="Wingdings" pitchFamily="2" charset="2"/>
              <a:buNone/>
              <a:defRPr sz="2000">
                <a:solidFill>
                  <a:schemeClr val="tx1"/>
                </a:solidFill>
                <a:latin typeface="+mn-lt"/>
                <a:ea typeface="+mn-ea"/>
                <a:cs typeface="+mn-cs"/>
              </a:defRPr>
            </a:lvl1pPr>
            <a:lvl2pPr marL="457200" indent="0" algn="l" rtl="0" eaLnBrk="0" fontAlgn="base" hangingPunct="0">
              <a:spcBef>
                <a:spcPct val="20000"/>
              </a:spcBef>
              <a:spcAft>
                <a:spcPct val="0"/>
              </a:spcAft>
              <a:buClr>
                <a:srgbClr val="000066"/>
              </a:buClr>
              <a:buFont typeface="Wingdings" pitchFamily="2" charset="2"/>
              <a:buNone/>
              <a:defRPr sz="1800">
                <a:solidFill>
                  <a:schemeClr val="tx1"/>
                </a:solidFill>
                <a:latin typeface="+mn-lt"/>
              </a:defRPr>
            </a:lvl2pPr>
            <a:lvl3pPr marL="914400" indent="0" algn="l" rtl="0" eaLnBrk="0" fontAlgn="base" hangingPunct="0">
              <a:spcBef>
                <a:spcPct val="20000"/>
              </a:spcBef>
              <a:spcAft>
                <a:spcPct val="0"/>
              </a:spcAft>
              <a:buClr>
                <a:srgbClr val="000066"/>
              </a:buClr>
              <a:buFont typeface="Wingdings" pitchFamily="2" charset="2"/>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pPr marL="225425" indent="-225425">
              <a:lnSpc>
                <a:spcPts val="2800"/>
              </a:lnSpc>
              <a:spcBef>
                <a:spcPts val="0"/>
              </a:spcBef>
              <a:spcAft>
                <a:spcPts val="0"/>
              </a:spcAft>
              <a:buClr>
                <a:srgbClr val="151C77"/>
              </a:buClr>
              <a:buSzPct val="80000"/>
              <a:buFont typeface="Wingdings" pitchFamily="2" charset="2"/>
              <a:buChar char="n"/>
            </a:pPr>
            <a:r>
              <a:rPr lang="en-US" sz="2400" dirty="0">
                <a:solidFill>
                  <a:srgbClr val="000000"/>
                </a:solidFill>
              </a:rPr>
              <a:t>Key Mission Partners</a:t>
            </a:r>
          </a:p>
          <a:p>
            <a:pPr marL="682625" lvl="1" indent="-225425">
              <a:lnSpc>
                <a:spcPts val="2800"/>
              </a:lnSpc>
              <a:spcBef>
                <a:spcPts val="0"/>
              </a:spcBef>
              <a:spcAft>
                <a:spcPts val="0"/>
              </a:spcAft>
              <a:buClr>
                <a:srgbClr val="151C77"/>
              </a:buClr>
              <a:buSzPct val="80000"/>
              <a:buFont typeface="Wingdings" pitchFamily="2" charset="2"/>
              <a:buChar char="n"/>
            </a:pPr>
            <a:r>
              <a:rPr lang="en-US" dirty="0">
                <a:solidFill>
                  <a:srgbClr val="000000"/>
                </a:solidFill>
              </a:rPr>
              <a:t>21 Space Wing: Space object tracking and intel for AFSPC, USNORTHCOM, AF ISR </a:t>
            </a:r>
          </a:p>
          <a:p>
            <a:pPr marL="682625" lvl="1" indent="-225425">
              <a:lnSpc>
                <a:spcPts val="2800"/>
              </a:lnSpc>
              <a:spcBef>
                <a:spcPts val="0"/>
              </a:spcBef>
              <a:spcAft>
                <a:spcPts val="0"/>
              </a:spcAft>
              <a:buClr>
                <a:srgbClr val="151C77"/>
              </a:buClr>
              <a:buSzPct val="80000"/>
              <a:buFont typeface="Wingdings" pitchFamily="2" charset="2"/>
              <a:buChar char="n"/>
            </a:pPr>
            <a:r>
              <a:rPr lang="en-US" dirty="0">
                <a:solidFill>
                  <a:srgbClr val="000000"/>
                </a:solidFill>
              </a:rPr>
              <a:t>Missile Defense Agency: Long-haul, interceptor comm for USNORTHCOM and missile tracking </a:t>
            </a:r>
          </a:p>
          <a:p>
            <a:pPr marL="225425" lvl="1" indent="-225425">
              <a:lnSpc>
                <a:spcPts val="2800"/>
              </a:lnSpc>
              <a:spcBef>
                <a:spcPts val="0"/>
              </a:spcBef>
              <a:spcAft>
                <a:spcPts val="0"/>
              </a:spcAft>
              <a:buClr>
                <a:srgbClr val="151C77"/>
              </a:buClr>
              <a:buSzPct val="80000"/>
              <a:buFont typeface="Wingdings" pitchFamily="2" charset="2"/>
              <a:buChar char="n"/>
            </a:pPr>
            <a:r>
              <a:rPr lang="en-US" sz="2400" dirty="0">
                <a:solidFill>
                  <a:srgbClr val="000000"/>
                </a:solidFill>
              </a:rPr>
              <a:t>10,000 ft runway </a:t>
            </a:r>
          </a:p>
          <a:p>
            <a:pPr marL="682625" lvl="2" indent="-225425">
              <a:lnSpc>
                <a:spcPts val="2800"/>
              </a:lnSpc>
              <a:spcBef>
                <a:spcPts val="0"/>
              </a:spcBef>
              <a:spcAft>
                <a:spcPts val="0"/>
              </a:spcAft>
              <a:buClr>
                <a:srgbClr val="151C77"/>
              </a:buClr>
              <a:buSzPct val="80000"/>
              <a:buFont typeface="Wingdings" pitchFamily="2" charset="2"/>
              <a:buChar char="n"/>
            </a:pPr>
            <a:r>
              <a:rPr lang="en-US" sz="1800" dirty="0">
                <a:solidFill>
                  <a:srgbClr val="000000"/>
                </a:solidFill>
              </a:rPr>
              <a:t>Only emergency/weather divert airfield in 1,400 mile radius -- Air Bridge for Travel to/from Asia-Pacific</a:t>
            </a:r>
          </a:p>
          <a:p>
            <a:pPr marL="225425" lvl="1" indent="-225425">
              <a:lnSpc>
                <a:spcPts val="2800"/>
              </a:lnSpc>
              <a:spcBef>
                <a:spcPts val="0"/>
              </a:spcBef>
              <a:spcAft>
                <a:spcPts val="0"/>
              </a:spcAft>
              <a:buClr>
                <a:srgbClr val="151C77"/>
              </a:buClr>
              <a:buSzPct val="80000"/>
              <a:buFont typeface="Wingdings" pitchFamily="2" charset="2"/>
              <a:buChar char="n"/>
            </a:pPr>
            <a:r>
              <a:rPr lang="en-US" sz="2400" dirty="0">
                <a:solidFill>
                  <a:srgbClr val="000000"/>
                </a:solidFill>
              </a:rPr>
              <a:t>Weather Challenges/Increased Costs</a:t>
            </a:r>
          </a:p>
          <a:p>
            <a:pPr marL="682625" lvl="2" indent="-225425">
              <a:lnSpc>
                <a:spcPts val="2800"/>
              </a:lnSpc>
              <a:spcBef>
                <a:spcPts val="0"/>
              </a:spcBef>
              <a:spcAft>
                <a:spcPts val="0"/>
              </a:spcAft>
              <a:buClr>
                <a:srgbClr val="151C77"/>
              </a:buClr>
              <a:buSzPct val="80000"/>
              <a:buFont typeface="Wingdings" pitchFamily="2" charset="2"/>
              <a:buChar char="n"/>
            </a:pPr>
            <a:r>
              <a:rPr lang="en-US" sz="1800" dirty="0">
                <a:solidFill>
                  <a:srgbClr val="000000"/>
                </a:solidFill>
              </a:rPr>
              <a:t>Fuel Barge Delays, Flights to/from Cancelled...</a:t>
            </a:r>
          </a:p>
          <a:p>
            <a:pPr marL="682625" lvl="2" indent="-225425">
              <a:lnSpc>
                <a:spcPts val="2800"/>
              </a:lnSpc>
              <a:spcBef>
                <a:spcPts val="0"/>
              </a:spcBef>
              <a:spcAft>
                <a:spcPts val="0"/>
              </a:spcAft>
              <a:buClr>
                <a:srgbClr val="151C77"/>
              </a:buClr>
              <a:buSzPct val="80000"/>
              <a:buFont typeface="Wingdings" pitchFamily="2" charset="2"/>
              <a:buChar char="n"/>
            </a:pPr>
            <a:r>
              <a:rPr lang="en-US" sz="1800" dirty="0">
                <a:solidFill>
                  <a:srgbClr val="000000"/>
                </a:solidFill>
              </a:rPr>
              <a:t>Aging Infrastructure</a:t>
            </a:r>
          </a:p>
        </p:txBody>
      </p:sp>
      <p:sp>
        <p:nvSpPr>
          <p:cNvPr id="11" name="TextBox 10"/>
          <p:cNvSpPr txBox="1"/>
          <p:nvPr/>
        </p:nvSpPr>
        <p:spPr>
          <a:xfrm>
            <a:off x="1315659" y="474737"/>
            <a:ext cx="6512680" cy="707886"/>
          </a:xfrm>
          <a:prstGeom prst="rect">
            <a:avLst/>
          </a:prstGeom>
          <a:noFill/>
        </p:spPr>
        <p:txBody>
          <a:bodyPr wrap="none" rtlCol="0">
            <a:spAutoFit/>
          </a:bodyPr>
          <a:lstStyle/>
          <a:p>
            <a:pPr algn="l"/>
            <a:r>
              <a:rPr lang="en-US" sz="4000" dirty="0">
                <a:solidFill>
                  <a:srgbClr val="000000"/>
                </a:solidFill>
                <a:latin typeface="+mn-lt"/>
              </a:rPr>
              <a:t>Eareckson Air Station (</a:t>
            </a:r>
            <a:r>
              <a:rPr lang="en-US" sz="4000" dirty="0" err="1">
                <a:solidFill>
                  <a:srgbClr val="000000"/>
                </a:solidFill>
                <a:latin typeface="+mn-lt"/>
              </a:rPr>
              <a:t>Shemya</a:t>
            </a:r>
            <a:r>
              <a:rPr lang="en-US" sz="4000" dirty="0">
                <a:solidFill>
                  <a:srgbClr val="000000"/>
                </a:solidFill>
                <a:latin typeface="+mn-lt"/>
              </a:rPr>
              <a:t>)</a:t>
            </a:r>
          </a:p>
        </p:txBody>
      </p:sp>
      <p:sp>
        <p:nvSpPr>
          <p:cNvPr id="2" name="TextBox 1"/>
          <p:cNvSpPr txBox="1"/>
          <p:nvPr/>
        </p:nvSpPr>
        <p:spPr>
          <a:xfrm>
            <a:off x="0" y="6547330"/>
            <a:ext cx="9143999" cy="400110"/>
          </a:xfrm>
          <a:prstGeom prst="rect">
            <a:avLst/>
          </a:prstGeom>
          <a:solidFill>
            <a:srgbClr val="002060"/>
          </a:solidFill>
        </p:spPr>
        <p:txBody>
          <a:bodyPr wrap="square" rtlCol="0">
            <a:spAutoFit/>
          </a:bodyPr>
          <a:lstStyle/>
          <a:p>
            <a:r>
              <a:rPr lang="en-US" sz="2000" b="1" dirty="0">
                <a:solidFill>
                  <a:srgbClr val="FFFFFF"/>
                </a:solidFill>
                <a:latin typeface="+mn-lt"/>
              </a:rPr>
              <a:t>Critical Support for Ballistic Missile Defense Capability - Homeland Defense!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20741" y="1564983"/>
            <a:ext cx="3044363" cy="2419877"/>
          </a:xfrm>
          <a:prstGeom prst="rect">
            <a:avLst/>
          </a:prstGeom>
          <a:ln>
            <a:solidFill>
              <a:schemeClr val="tx1"/>
            </a:solidFill>
          </a:ln>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620741" y="4258618"/>
            <a:ext cx="3033486" cy="1676400"/>
          </a:xfrm>
          <a:prstGeom prst="rect">
            <a:avLst/>
          </a:prstGeom>
          <a:ln>
            <a:solidFill>
              <a:schemeClr val="tx1"/>
            </a:solidFill>
          </a:ln>
        </p:spPr>
      </p:pic>
    </p:spTree>
    <p:extLst>
      <p:ext uri="{BB962C8B-B14F-4D97-AF65-F5344CB8AC3E}">
        <p14:creationId xmlns:p14="http://schemas.microsoft.com/office/powerpoint/2010/main" val="275430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462" y="215348"/>
            <a:ext cx="7086600" cy="1143000"/>
          </a:xfrm>
        </p:spPr>
        <p:txBody>
          <a:bodyPr/>
          <a:lstStyle/>
          <a:p>
            <a:r>
              <a:rPr lang="en-US" dirty="0"/>
              <a:t>Weather and Logistics</a:t>
            </a:r>
          </a:p>
        </p:txBody>
      </p:sp>
      <p:sp>
        <p:nvSpPr>
          <p:cNvPr id="3" name="Content Placeholder 2"/>
          <p:cNvSpPr>
            <a:spLocks noGrp="1"/>
          </p:cNvSpPr>
          <p:nvPr>
            <p:ph type="body" sz="half" idx="1"/>
          </p:nvPr>
        </p:nvSpPr>
        <p:spPr/>
        <p:txBody>
          <a:bodyPr>
            <a:normAutofit lnSpcReduction="10000"/>
          </a:bodyPr>
          <a:lstStyle/>
          <a:p>
            <a:r>
              <a:rPr lang="en-US" dirty="0"/>
              <a:t>Fuel barges to </a:t>
            </a:r>
            <a:r>
              <a:rPr lang="en-US" dirty="0" err="1"/>
              <a:t>Eareckson</a:t>
            </a:r>
            <a:r>
              <a:rPr lang="en-US" dirty="0"/>
              <a:t> usually have to wait 2-6 months to make delivery</a:t>
            </a:r>
          </a:p>
          <a:p>
            <a:pPr lvl="1"/>
            <a:r>
              <a:rPr lang="en-US" dirty="0"/>
              <a:t>Fuel Pier exposed to weather/strict offloading requirements</a:t>
            </a:r>
          </a:p>
          <a:p>
            <a:r>
              <a:rPr lang="en-US" dirty="0"/>
              <a:t>Creative Solutions for offloading heavy equipment</a:t>
            </a:r>
          </a:p>
          <a:p>
            <a:pPr lvl="1"/>
            <a:r>
              <a:rPr lang="en-US" dirty="0"/>
              <a:t>Beach Landing at a WWII ordinance disposal site</a:t>
            </a:r>
          </a:p>
          <a:p>
            <a:pPr lvl="1"/>
            <a:r>
              <a:rPr lang="en-US" dirty="0"/>
              <a:t>USAF/ADEC and UXO Technician</a:t>
            </a:r>
          </a:p>
        </p:txBody>
      </p:sp>
      <p:pic>
        <p:nvPicPr>
          <p:cNvPr id="4" name="Picture 3">
            <a:extLst>
              <a:ext uri="{FF2B5EF4-FFF2-40B4-BE49-F238E27FC236}">
                <a16:creationId xmlns:a16="http://schemas.microsoft.com/office/drawing/2014/main" id="{C06337D3-59E5-410E-BCCC-03E45266F4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2863" y="1182757"/>
            <a:ext cx="3843131" cy="2882348"/>
          </a:xfrm>
          <a:prstGeom prst="rect">
            <a:avLst/>
          </a:prstGeom>
        </p:spPr>
      </p:pic>
      <p:pic>
        <p:nvPicPr>
          <p:cNvPr id="6" name="Picture 5">
            <a:extLst>
              <a:ext uri="{FF2B5EF4-FFF2-40B4-BE49-F238E27FC236}">
                <a16:creationId xmlns:a16="http://schemas.microsoft.com/office/drawing/2014/main" id="{6EDCE881-4A15-469E-BF36-7AAEC054BC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1584" y="3698875"/>
            <a:ext cx="3843131" cy="2882349"/>
          </a:xfrm>
          <a:prstGeom prst="rect">
            <a:avLst/>
          </a:prstGeom>
        </p:spPr>
      </p:pic>
    </p:spTree>
    <p:extLst>
      <p:ext uri="{BB962C8B-B14F-4D97-AF65-F5344CB8AC3E}">
        <p14:creationId xmlns:p14="http://schemas.microsoft.com/office/powerpoint/2010/main" val="321052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3183" y="2126974"/>
            <a:ext cx="4740965"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p:cNvSpPr>
            <a:spLocks noChangeArrowheads="1"/>
          </p:cNvSpPr>
          <p:nvPr/>
        </p:nvSpPr>
        <p:spPr bwMode="auto">
          <a:xfrm>
            <a:off x="371668" y="1219200"/>
            <a:ext cx="4920000" cy="1708802"/>
          </a:xfrm>
          <a:prstGeom prst="rect">
            <a:avLst/>
          </a:prstGeom>
          <a:noFill/>
          <a:ln w="9525">
            <a:noFill/>
            <a:miter lim="800000"/>
            <a:headEnd/>
            <a:tailEnd/>
          </a:ln>
        </p:spPr>
        <p:txBody>
          <a:bodyPr wrap="square" lIns="92075" tIns="46038" rIns="92075" bIns="46038">
            <a:spAutoFit/>
          </a:bodyPr>
          <a:lstStyle/>
          <a:p>
            <a:pPr marL="233363" indent="-233363" algn="l">
              <a:lnSpc>
                <a:spcPts val="2100"/>
              </a:lnSpc>
              <a:buClr>
                <a:srgbClr val="151C77"/>
              </a:buClr>
              <a:buSzPct val="80000"/>
              <a:buFont typeface="Wingdings" pitchFamily="2" charset="2"/>
              <a:buChar char="n"/>
            </a:pPr>
            <a:r>
              <a:rPr lang="en-US" sz="1800" dirty="0">
                <a:solidFill>
                  <a:srgbClr val="000000"/>
                </a:solidFill>
                <a:latin typeface="+mj-lt"/>
              </a:rPr>
              <a:t>15 Long-Range Radar Sites</a:t>
            </a:r>
          </a:p>
          <a:p>
            <a:pPr marL="233363" indent="-233363" algn="l">
              <a:lnSpc>
                <a:spcPts val="2100"/>
              </a:lnSpc>
              <a:buClr>
                <a:srgbClr val="151C77"/>
              </a:buClr>
              <a:buSzPct val="80000"/>
              <a:buFont typeface="Wingdings" pitchFamily="2" charset="2"/>
              <a:buChar char="n"/>
            </a:pPr>
            <a:r>
              <a:rPr lang="en-US" sz="1800" dirty="0">
                <a:solidFill>
                  <a:srgbClr val="000000"/>
                </a:solidFill>
                <a:latin typeface="+mj-lt"/>
              </a:rPr>
              <a:t>O&amp;M via 10yr BOS Contract (ARCTEC)</a:t>
            </a:r>
          </a:p>
          <a:p>
            <a:pPr marL="233363" indent="-233363" algn="l">
              <a:lnSpc>
                <a:spcPts val="2100"/>
              </a:lnSpc>
              <a:buClr>
                <a:srgbClr val="151C77"/>
              </a:buClr>
              <a:buSzPct val="80000"/>
              <a:buFont typeface="Wingdings" pitchFamily="2" charset="2"/>
              <a:buChar char="n"/>
            </a:pPr>
            <a:r>
              <a:rPr lang="en-US" sz="1800" dirty="0">
                <a:solidFill>
                  <a:srgbClr val="000000"/>
                </a:solidFill>
                <a:latin typeface="+mj-lt"/>
              </a:rPr>
              <a:t>Federal Aviation Agency Cost-Shares 12 Sites</a:t>
            </a:r>
          </a:p>
          <a:p>
            <a:pPr marL="233363" indent="-233363" algn="l">
              <a:lnSpc>
                <a:spcPts val="2100"/>
              </a:lnSpc>
              <a:buClr>
                <a:srgbClr val="151C77"/>
              </a:buClr>
              <a:buSzPct val="80000"/>
              <a:buFont typeface="Wingdings" pitchFamily="2" charset="2"/>
              <a:buChar char="n"/>
            </a:pPr>
            <a:r>
              <a:rPr lang="en-US" sz="1800" dirty="0">
                <a:solidFill>
                  <a:srgbClr val="000000"/>
                </a:solidFill>
                <a:latin typeface="+mj-lt"/>
              </a:rPr>
              <a:t>Harsh Weather/Environment Create Unique Infrastructure and Logistical Challenges</a:t>
            </a:r>
          </a:p>
          <a:p>
            <a:pPr marL="233363" indent="-233363" algn="l">
              <a:lnSpc>
                <a:spcPts val="2100"/>
              </a:lnSpc>
              <a:buClr>
                <a:srgbClr val="151C77"/>
              </a:buClr>
              <a:buSzPct val="80000"/>
              <a:buFont typeface="Wingdings" pitchFamily="2" charset="2"/>
              <a:buChar char="n"/>
            </a:pPr>
            <a:endParaRPr lang="en-US" sz="1800" dirty="0">
              <a:solidFill>
                <a:srgbClr val="000000"/>
              </a:solidFill>
            </a:endParaRPr>
          </a:p>
        </p:txBody>
      </p:sp>
      <p:sp>
        <p:nvSpPr>
          <p:cNvPr id="71" name="Title 354"/>
          <p:cNvSpPr txBox="1">
            <a:spLocks/>
          </p:cNvSpPr>
          <p:nvPr/>
        </p:nvSpPr>
        <p:spPr>
          <a:xfrm>
            <a:off x="987625" y="201516"/>
            <a:ext cx="7168750" cy="1219200"/>
          </a:xfrm>
          <a:prstGeom prst="rect">
            <a:avLst/>
          </a:prstGeom>
        </p:spPr>
        <p:txBody>
          <a:bodyPr anchor="ctr"/>
          <a:lstStyle>
            <a:lvl1pPr algn="r" rtl="0" eaLnBrk="0" fontAlgn="base" hangingPunct="0">
              <a:spcBef>
                <a:spcPct val="0"/>
              </a:spcBef>
              <a:spcAft>
                <a:spcPct val="0"/>
              </a:spcAft>
              <a:defRPr sz="3800" b="1">
                <a:solidFill>
                  <a:srgbClr val="000066"/>
                </a:solidFill>
                <a:latin typeface="+mj-lt"/>
                <a:ea typeface="+mj-ea"/>
                <a:cs typeface="+mj-cs"/>
              </a:defRPr>
            </a:lvl1pPr>
            <a:lvl2pPr algn="r" rtl="0" eaLnBrk="0" fontAlgn="base" hangingPunct="0">
              <a:spcBef>
                <a:spcPct val="0"/>
              </a:spcBef>
              <a:spcAft>
                <a:spcPct val="0"/>
              </a:spcAft>
              <a:defRPr sz="3800" b="1">
                <a:solidFill>
                  <a:srgbClr val="000066"/>
                </a:solidFill>
                <a:latin typeface="Arial" charset="0"/>
              </a:defRPr>
            </a:lvl2pPr>
            <a:lvl3pPr algn="r" rtl="0" eaLnBrk="0" fontAlgn="base" hangingPunct="0">
              <a:spcBef>
                <a:spcPct val="0"/>
              </a:spcBef>
              <a:spcAft>
                <a:spcPct val="0"/>
              </a:spcAft>
              <a:defRPr sz="3800" b="1">
                <a:solidFill>
                  <a:srgbClr val="000066"/>
                </a:solidFill>
                <a:latin typeface="Arial" charset="0"/>
              </a:defRPr>
            </a:lvl3pPr>
            <a:lvl4pPr algn="r" rtl="0" eaLnBrk="0" fontAlgn="base" hangingPunct="0">
              <a:spcBef>
                <a:spcPct val="0"/>
              </a:spcBef>
              <a:spcAft>
                <a:spcPct val="0"/>
              </a:spcAft>
              <a:defRPr sz="3800" b="1">
                <a:solidFill>
                  <a:srgbClr val="000066"/>
                </a:solidFill>
                <a:latin typeface="Arial" charset="0"/>
              </a:defRPr>
            </a:lvl4pPr>
            <a:lvl5pPr algn="r" rtl="0" eaLnBrk="0" fontAlgn="base" hangingPunct="0">
              <a:spcBef>
                <a:spcPct val="0"/>
              </a:spcBef>
              <a:spcAft>
                <a:spcPct val="0"/>
              </a:spcAft>
              <a:defRPr sz="3800" b="1">
                <a:solidFill>
                  <a:srgbClr val="000066"/>
                </a:solidFill>
                <a:latin typeface="Arial" charset="0"/>
              </a:defRPr>
            </a:lvl5pPr>
            <a:lvl6pPr marL="457200" algn="r" rtl="0" fontAlgn="base">
              <a:spcBef>
                <a:spcPct val="0"/>
              </a:spcBef>
              <a:spcAft>
                <a:spcPct val="0"/>
              </a:spcAft>
              <a:defRPr sz="4000" b="1">
                <a:solidFill>
                  <a:srgbClr val="000066"/>
                </a:solidFill>
                <a:latin typeface="Arial" charset="0"/>
              </a:defRPr>
            </a:lvl6pPr>
            <a:lvl7pPr marL="914400" algn="r" rtl="0" fontAlgn="base">
              <a:spcBef>
                <a:spcPct val="0"/>
              </a:spcBef>
              <a:spcAft>
                <a:spcPct val="0"/>
              </a:spcAft>
              <a:defRPr sz="4000" b="1">
                <a:solidFill>
                  <a:srgbClr val="000066"/>
                </a:solidFill>
                <a:latin typeface="Arial" charset="0"/>
              </a:defRPr>
            </a:lvl7pPr>
            <a:lvl8pPr marL="1371600" algn="r" rtl="0" fontAlgn="base">
              <a:spcBef>
                <a:spcPct val="0"/>
              </a:spcBef>
              <a:spcAft>
                <a:spcPct val="0"/>
              </a:spcAft>
              <a:defRPr sz="4000" b="1">
                <a:solidFill>
                  <a:srgbClr val="000066"/>
                </a:solidFill>
                <a:latin typeface="Arial" charset="0"/>
              </a:defRPr>
            </a:lvl8pPr>
            <a:lvl9pPr marL="1828800" algn="r" rtl="0" fontAlgn="base">
              <a:spcBef>
                <a:spcPct val="0"/>
              </a:spcBef>
              <a:spcAft>
                <a:spcPct val="0"/>
              </a:spcAft>
              <a:defRPr sz="4000" b="1">
                <a:solidFill>
                  <a:srgbClr val="000066"/>
                </a:solidFill>
                <a:latin typeface="Arial" charset="0"/>
              </a:defRPr>
            </a:lvl9pPr>
          </a:lstStyle>
          <a:p>
            <a:pPr algn="ctr"/>
            <a:r>
              <a:rPr lang="en-US" sz="4000" b="0" kern="0" dirty="0">
                <a:solidFill>
                  <a:schemeClr val="tx1"/>
                </a:solidFill>
              </a:rPr>
              <a:t>Alaska Radar System (ARS)</a:t>
            </a:r>
          </a:p>
        </p:txBody>
      </p:sp>
      <p:grpSp>
        <p:nvGrpSpPr>
          <p:cNvPr id="24" name="Group 23"/>
          <p:cNvGrpSpPr/>
          <p:nvPr/>
        </p:nvGrpSpPr>
        <p:grpSpPr>
          <a:xfrm>
            <a:off x="609600" y="2896008"/>
            <a:ext cx="4126050" cy="2641438"/>
            <a:chOff x="-4301476" y="-388498"/>
            <a:chExt cx="4083830" cy="2759717"/>
          </a:xfrm>
        </p:grpSpPr>
        <p:grpSp>
          <p:nvGrpSpPr>
            <p:cNvPr id="25" name="Group 24"/>
            <p:cNvGrpSpPr/>
            <p:nvPr/>
          </p:nvGrpSpPr>
          <p:grpSpPr>
            <a:xfrm>
              <a:off x="-4301476" y="-382796"/>
              <a:ext cx="2071322" cy="1336089"/>
              <a:chOff x="6628277" y="2961126"/>
              <a:chExt cx="1958592" cy="1219183"/>
            </a:xfrm>
          </p:grpSpPr>
          <p:pic>
            <p:nvPicPr>
              <p:cNvPr id="36" name="Picture 4" descr="D:\Photos\Tin City\P0000642.JPG"/>
              <p:cNvPicPr>
                <a:picLocks noChangeArrowheads="1"/>
              </p:cNvPicPr>
              <p:nvPr/>
            </p:nvPicPr>
            <p:blipFill rotWithShape="1">
              <a:blip r:embed="rId3" r:link="rId4" cstate="print">
                <a:extLst>
                  <a:ext uri="{28A0092B-C50C-407E-A947-70E740481C1C}">
                    <a14:useLocalDpi xmlns:a14="http://schemas.microsoft.com/office/drawing/2010/main"/>
                  </a:ext>
                </a:extLst>
              </a:blip>
              <a:srcRect/>
              <a:stretch>
                <a:fillRect/>
              </a:stretch>
            </p:blipFill>
            <p:spPr bwMode="auto">
              <a:xfrm>
                <a:off x="6628277" y="2961126"/>
                <a:ext cx="1958592" cy="121918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7" name="TextBox 36"/>
              <p:cNvSpPr txBox="1">
                <a:spLocks noChangeArrowheads="1"/>
              </p:cNvSpPr>
              <p:nvPr/>
            </p:nvSpPr>
            <p:spPr bwMode="auto">
              <a:xfrm>
                <a:off x="7270117" y="2961126"/>
                <a:ext cx="757281" cy="140269"/>
              </a:xfrm>
              <a:prstGeom prst="rect">
                <a:avLst/>
              </a:prstGeom>
              <a:noFill/>
              <a:ln w="9525">
                <a:noFill/>
                <a:miter lim="800000"/>
                <a:headEnd/>
                <a:tailEnd/>
              </a:ln>
            </p:spPr>
            <p:txBody>
              <a:bodyPr wrap="square">
                <a:spAutoFit/>
              </a:bodyPr>
              <a:lstStyle/>
              <a:p>
                <a:r>
                  <a:rPr lang="en-US" sz="1200" b="1" dirty="0">
                    <a:solidFill>
                      <a:srgbClr val="FFFFFF"/>
                    </a:solidFill>
                  </a:rPr>
                  <a:t>Tin City</a:t>
                </a:r>
              </a:p>
            </p:txBody>
          </p:sp>
        </p:grpSp>
        <p:grpSp>
          <p:nvGrpSpPr>
            <p:cNvPr id="27" name="Group 26"/>
            <p:cNvGrpSpPr/>
            <p:nvPr/>
          </p:nvGrpSpPr>
          <p:grpSpPr>
            <a:xfrm>
              <a:off x="-2276787" y="-388498"/>
              <a:ext cx="2048006" cy="1429699"/>
              <a:chOff x="381000" y="4495800"/>
              <a:chExt cx="2743200" cy="1843087"/>
            </a:xfrm>
          </p:grpSpPr>
          <p:pic>
            <p:nvPicPr>
              <p:cNvPr id="34" name="Picture 2" descr="O:\1 Program Management\2. ARS\ARS Pics\Fort Yukon\_DSC5903 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4510087"/>
                <a:ext cx="2743200" cy="1828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5" name="TextBox 7"/>
              <p:cNvSpPr txBox="1">
                <a:spLocks noChangeArrowheads="1"/>
              </p:cNvSpPr>
              <p:nvPr/>
            </p:nvSpPr>
            <p:spPr bwMode="auto">
              <a:xfrm>
                <a:off x="1146470" y="4495800"/>
                <a:ext cx="1371601" cy="357091"/>
              </a:xfrm>
              <a:prstGeom prst="rect">
                <a:avLst/>
              </a:prstGeom>
              <a:noFill/>
              <a:ln w="9525">
                <a:noFill/>
                <a:miter lim="800000"/>
                <a:headEnd/>
                <a:tailEnd/>
              </a:ln>
            </p:spPr>
            <p:txBody>
              <a:bodyPr wrap="square">
                <a:spAutoFit/>
              </a:bodyPr>
              <a:lstStyle/>
              <a:p>
                <a:pPr algn="l"/>
                <a:r>
                  <a:rPr lang="en-US" sz="1200" b="1" dirty="0">
                    <a:solidFill>
                      <a:srgbClr val="FFFFFF"/>
                    </a:solidFill>
                  </a:rPr>
                  <a:t>Fort Yukon </a:t>
                </a:r>
              </a:p>
            </p:txBody>
          </p:sp>
        </p:grpSp>
        <p:grpSp>
          <p:nvGrpSpPr>
            <p:cNvPr id="28" name="Group 27"/>
            <p:cNvGrpSpPr/>
            <p:nvPr/>
          </p:nvGrpSpPr>
          <p:grpSpPr>
            <a:xfrm>
              <a:off x="-2326397" y="911026"/>
              <a:ext cx="2108751" cy="1460193"/>
              <a:chOff x="6190005" y="4546542"/>
              <a:chExt cx="2726394" cy="1828800"/>
            </a:xfrm>
          </p:grpSpPr>
          <p:pic>
            <p:nvPicPr>
              <p:cNvPr id="32" name="Picture 2" descr="Cape Lisburne 36"/>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90005" y="4546542"/>
                <a:ext cx="2726394" cy="1828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3" name="TextBox 32"/>
              <p:cNvSpPr txBox="1">
                <a:spLocks noChangeArrowheads="1"/>
              </p:cNvSpPr>
              <p:nvPr/>
            </p:nvSpPr>
            <p:spPr bwMode="auto">
              <a:xfrm>
                <a:off x="6659260" y="4605327"/>
                <a:ext cx="1938081" cy="407000"/>
              </a:xfrm>
              <a:prstGeom prst="rect">
                <a:avLst/>
              </a:prstGeom>
              <a:noFill/>
              <a:ln w="9525">
                <a:noFill/>
                <a:miter lim="800000"/>
                <a:headEnd/>
                <a:tailEnd/>
              </a:ln>
            </p:spPr>
            <p:txBody>
              <a:bodyPr wrap="square">
                <a:spAutoFit/>
              </a:bodyPr>
              <a:lstStyle/>
              <a:p>
                <a:r>
                  <a:rPr lang="en-US" sz="1200" b="1" dirty="0">
                    <a:solidFill>
                      <a:srgbClr val="FFFFFF"/>
                    </a:solidFill>
                  </a:rPr>
                  <a:t>Cape Lisburne</a:t>
                </a:r>
              </a:p>
            </p:txBody>
          </p:sp>
        </p:grpSp>
        <p:sp>
          <p:nvSpPr>
            <p:cNvPr id="31" name="TextBox 8"/>
            <p:cNvSpPr txBox="1">
              <a:spLocks noChangeArrowheads="1"/>
            </p:cNvSpPr>
            <p:nvPr/>
          </p:nvSpPr>
          <p:spPr bwMode="auto">
            <a:xfrm>
              <a:off x="-3543374" y="896499"/>
              <a:ext cx="1223076" cy="289403"/>
            </a:xfrm>
            <a:prstGeom prst="rect">
              <a:avLst/>
            </a:prstGeom>
            <a:noFill/>
            <a:ln w="9525">
              <a:noFill/>
              <a:miter lim="800000"/>
              <a:headEnd/>
              <a:tailEnd/>
            </a:ln>
          </p:spPr>
          <p:txBody>
            <a:bodyPr wrap="square">
              <a:spAutoFit/>
            </a:bodyPr>
            <a:lstStyle/>
            <a:p>
              <a:pPr algn="r"/>
              <a:r>
                <a:rPr lang="en-US" sz="1200" b="1" dirty="0">
                  <a:solidFill>
                    <a:srgbClr val="000000"/>
                  </a:solidFill>
                </a:rPr>
                <a:t>Barter Island</a:t>
              </a:r>
            </a:p>
          </p:txBody>
        </p:sp>
      </p:grpSp>
      <p:sp>
        <p:nvSpPr>
          <p:cNvPr id="2" name="TextBox 1"/>
          <p:cNvSpPr txBox="1"/>
          <p:nvPr/>
        </p:nvSpPr>
        <p:spPr>
          <a:xfrm>
            <a:off x="0" y="5997634"/>
            <a:ext cx="9144000" cy="646331"/>
          </a:xfrm>
          <a:prstGeom prst="rect">
            <a:avLst/>
          </a:prstGeom>
          <a:solidFill>
            <a:srgbClr val="002060"/>
          </a:solidFill>
        </p:spPr>
        <p:txBody>
          <a:bodyPr wrap="square" rtlCol="0">
            <a:spAutoFit/>
          </a:bodyPr>
          <a:lstStyle/>
          <a:p>
            <a:r>
              <a:rPr lang="en-US" sz="1800" b="1" dirty="0">
                <a:solidFill>
                  <a:srgbClr val="FFFFFF"/>
                </a:solidFill>
                <a:latin typeface="+mj-lt"/>
              </a:rPr>
              <a:t>Provide 24/7/365 Air Picture for Warning, Assessment, Command and Control Ensuring </a:t>
            </a:r>
          </a:p>
          <a:p>
            <a:r>
              <a:rPr lang="en-US" sz="1800" b="1" dirty="0">
                <a:solidFill>
                  <a:srgbClr val="FFFFFF"/>
                </a:solidFill>
                <a:latin typeface="+mj-lt"/>
              </a:rPr>
              <a:t>Air Sovereignty of U.S. and Canada</a:t>
            </a:r>
          </a:p>
        </p:txBody>
      </p:sp>
      <p:pic>
        <p:nvPicPr>
          <p:cNvPr id="1026" name="Picture 2" descr="Barter Island 3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599" y="4139836"/>
            <a:ext cx="1939346" cy="139515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3" name="Picture 2" descr="D:\IMG_6997.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02077" y="3701903"/>
            <a:ext cx="3291840" cy="1864728"/>
          </a:xfrm>
          <a:prstGeom prst="rect">
            <a:avLst/>
          </a:prstGeom>
          <a:noFill/>
          <a:ln w="25400">
            <a:solidFill>
              <a:schemeClr val="tx1"/>
            </a:solidFill>
            <a:miter lim="800000"/>
          </a:ln>
          <a:extLst>
            <a:ext uri="{909E8E84-426E-40DD-AFC4-6F175D3DCCD1}">
              <a14:hiddenFill xmlns:a14="http://schemas.microsoft.com/office/drawing/2010/main">
                <a:solidFill>
                  <a:srgbClr val="FFFFFF"/>
                </a:solidFill>
              </a14:hiddenFill>
            </a:ext>
          </a:extLst>
        </p:spPr>
      </p:pic>
      <p:grpSp>
        <p:nvGrpSpPr>
          <p:cNvPr id="38" name="Group 37"/>
          <p:cNvGrpSpPr>
            <a:grpSpLocks/>
          </p:cNvGrpSpPr>
          <p:nvPr/>
        </p:nvGrpSpPr>
        <p:grpSpPr>
          <a:xfrm>
            <a:off x="5386956" y="1202629"/>
            <a:ext cx="3640301" cy="2445386"/>
            <a:chOff x="309576" y="1406757"/>
            <a:chExt cx="3038357" cy="2060637"/>
          </a:xfrm>
        </p:grpSpPr>
        <p:pic>
          <p:nvPicPr>
            <p:cNvPr id="39" name="Picture 3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9576" y="1406757"/>
              <a:ext cx="2747516" cy="2060637"/>
            </a:xfrm>
            <a:prstGeom prst="rect">
              <a:avLst/>
            </a:prstGeom>
            <a:ln>
              <a:solidFill>
                <a:schemeClr val="tx1"/>
              </a:solidFill>
            </a:ln>
          </p:spPr>
        </p:pic>
        <p:sp>
          <p:nvSpPr>
            <p:cNvPr id="40" name="TextBox 39"/>
            <p:cNvSpPr txBox="1"/>
            <p:nvPr/>
          </p:nvSpPr>
          <p:spPr>
            <a:xfrm>
              <a:off x="857772" y="1474157"/>
              <a:ext cx="2490161" cy="350125"/>
            </a:xfrm>
            <a:prstGeom prst="rect">
              <a:avLst/>
            </a:prstGeom>
            <a:noFill/>
            <a:ln w="12700">
              <a:noFill/>
            </a:ln>
          </p:spPr>
          <p:txBody>
            <a:bodyPr wrap="square" rtlCol="0">
              <a:spAutoFit/>
            </a:bodyPr>
            <a:lstStyle/>
            <a:p>
              <a:r>
                <a:rPr lang="en-US" sz="1000" b="1" dirty="0">
                  <a:solidFill>
                    <a:srgbClr val="FFFFFF"/>
                  </a:solidFill>
                  <a:cs typeface="Arial" pitchFamily="34" charset="0"/>
                </a:rPr>
                <a:t>Intercept by two USAF F-22s &amp;</a:t>
              </a:r>
              <a:br>
                <a:rPr lang="en-US" sz="1000" b="1" dirty="0">
                  <a:solidFill>
                    <a:srgbClr val="FFFFFF"/>
                  </a:solidFill>
                  <a:cs typeface="Arial" pitchFamily="34" charset="0"/>
                </a:rPr>
              </a:br>
              <a:r>
                <a:rPr lang="en-US" sz="1000" b="1" dirty="0">
                  <a:solidFill>
                    <a:srgbClr val="FFFFFF"/>
                  </a:solidFill>
                  <a:cs typeface="Arial" pitchFamily="34" charset="0"/>
                </a:rPr>
                <a:t>two RCAF CF-18s, 20 Apr 17</a:t>
              </a:r>
            </a:p>
          </p:txBody>
        </p:sp>
      </p:grpSp>
      <p:sp>
        <p:nvSpPr>
          <p:cNvPr id="3" name="TextBox 2"/>
          <p:cNvSpPr txBox="1"/>
          <p:nvPr/>
        </p:nvSpPr>
        <p:spPr>
          <a:xfrm>
            <a:off x="7328462" y="3638490"/>
            <a:ext cx="1375697" cy="400110"/>
          </a:xfrm>
          <a:prstGeom prst="rect">
            <a:avLst/>
          </a:prstGeom>
          <a:noFill/>
        </p:spPr>
        <p:txBody>
          <a:bodyPr wrap="none" rtlCol="0">
            <a:spAutoFit/>
          </a:bodyPr>
          <a:lstStyle/>
          <a:p>
            <a:r>
              <a:rPr lang="en-US" sz="1000" b="1" dirty="0">
                <a:solidFill>
                  <a:srgbClr val="FFFFFF"/>
                </a:solidFill>
              </a:rPr>
              <a:t>169 Air Defense Sq </a:t>
            </a:r>
          </a:p>
          <a:p>
            <a:r>
              <a:rPr lang="en-US" sz="1000" b="1" dirty="0">
                <a:solidFill>
                  <a:srgbClr val="FFFFFF"/>
                </a:solidFill>
              </a:rPr>
              <a:t>(Alaska ANG)</a:t>
            </a:r>
          </a:p>
        </p:txBody>
      </p:sp>
      <p:sp>
        <p:nvSpPr>
          <p:cNvPr id="26" name="TextBox 25"/>
          <p:cNvSpPr txBox="1">
            <a:spLocks noChangeArrowheads="1"/>
          </p:cNvSpPr>
          <p:nvPr/>
        </p:nvSpPr>
        <p:spPr bwMode="auto">
          <a:xfrm>
            <a:off x="955264" y="4142601"/>
            <a:ext cx="1406936" cy="276999"/>
          </a:xfrm>
          <a:prstGeom prst="rect">
            <a:avLst/>
          </a:prstGeom>
          <a:noFill/>
          <a:ln w="9525">
            <a:noFill/>
            <a:miter lim="800000"/>
            <a:headEnd/>
            <a:tailEnd/>
          </a:ln>
        </p:spPr>
        <p:txBody>
          <a:bodyPr wrap="square">
            <a:spAutoFit/>
          </a:bodyPr>
          <a:lstStyle/>
          <a:p>
            <a:r>
              <a:rPr lang="en-US" sz="1200" b="1" dirty="0">
                <a:solidFill>
                  <a:srgbClr val="000000"/>
                </a:solidFill>
              </a:rPr>
              <a:t>Barter Island</a:t>
            </a:r>
          </a:p>
        </p:txBody>
      </p:sp>
    </p:spTree>
    <p:extLst>
      <p:ext uri="{BB962C8B-B14F-4D97-AF65-F5344CB8AC3E}">
        <p14:creationId xmlns:p14="http://schemas.microsoft.com/office/powerpoint/2010/main" val="5257475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31035</TotalTime>
  <Words>909</Words>
  <Application>Microsoft Office PowerPoint</Application>
  <PresentationFormat>On-screen Show (4:3)</PresentationFormat>
  <Paragraphs>183</Paragraphs>
  <Slides>38</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3" baseType="lpstr">
      <vt:lpstr>Arial</vt:lpstr>
      <vt:lpstr>Garamond</vt:lpstr>
      <vt:lpstr>Times New Roman</vt:lpstr>
      <vt:lpstr>Wingdings</vt:lpstr>
      <vt:lpstr>Organic</vt:lpstr>
      <vt:lpstr>Military Construction in the Arctic  Lessons Learned and Future Challenges</vt:lpstr>
      <vt:lpstr>Overview</vt:lpstr>
      <vt:lpstr>PowerPoint Presentation</vt:lpstr>
      <vt:lpstr>Area of Responsibility</vt:lpstr>
      <vt:lpstr>Area Cost Factors  UFC 3-701-01</vt:lpstr>
      <vt:lpstr>Eareckson Air Station</vt:lpstr>
      <vt:lpstr>PowerPoint Presentation</vt:lpstr>
      <vt:lpstr>Weather and Logistics</vt:lpstr>
      <vt:lpstr>PowerPoint Presentation</vt:lpstr>
      <vt:lpstr>PowerPoint Presentation</vt:lpstr>
      <vt:lpstr>Road to Top Camp</vt:lpstr>
      <vt:lpstr>ARS by the Numbers</vt:lpstr>
      <vt:lpstr>Challenges/Lessons Learned at the ARS Sites</vt:lpstr>
      <vt:lpstr>Environmental Conditions</vt:lpstr>
      <vt:lpstr>ARS Logistics</vt:lpstr>
      <vt:lpstr>Security</vt:lpstr>
      <vt:lpstr>Cape Lisburne, LRRS</vt:lpstr>
      <vt:lpstr>Cape Lisburne</vt:lpstr>
      <vt:lpstr>Airfield &amp; Seawall</vt:lpstr>
      <vt:lpstr>PowerPoint Presentation</vt:lpstr>
      <vt:lpstr>Timeline of Events</vt:lpstr>
      <vt:lpstr>PowerPoint Presentation</vt:lpstr>
      <vt:lpstr>Construction Challenges</vt:lpstr>
      <vt:lpstr>PowerPoint Presentation</vt:lpstr>
      <vt:lpstr>PowerPoint Presentation</vt:lpstr>
      <vt:lpstr>PowerPoint Presentation</vt:lpstr>
      <vt:lpstr>PowerPoint Presentation</vt:lpstr>
      <vt:lpstr>Construction Seasons </vt:lpstr>
      <vt:lpstr>Limited Beds/Kitchen Space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Questions?</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Eleventh Air Force Slide Master</dc:title>
  <dc:creator>11 AF/CCX</dc:creator>
  <cp:lastModifiedBy> </cp:lastModifiedBy>
  <cp:revision>971</cp:revision>
  <cp:lastPrinted>2018-08-23T23:04:30Z</cp:lastPrinted>
  <dcterms:created xsi:type="dcterms:W3CDTF">2000-11-08T19:46:05Z</dcterms:created>
  <dcterms:modified xsi:type="dcterms:W3CDTF">2018-11-21T06:55:19Z</dcterms:modified>
</cp:coreProperties>
</file>